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7" r:id="rId1"/>
  </p:sldMasterIdLst>
  <p:notesMasterIdLst>
    <p:notesMasterId r:id="rId13"/>
  </p:notesMasterIdLst>
  <p:handoutMasterIdLst>
    <p:handoutMasterId r:id="rId14"/>
  </p:handoutMasterIdLst>
  <p:sldIdLst>
    <p:sldId id="565" r:id="rId2"/>
    <p:sldId id="578" r:id="rId3"/>
    <p:sldId id="573" r:id="rId4"/>
    <p:sldId id="579" r:id="rId5"/>
    <p:sldId id="582" r:id="rId6"/>
    <p:sldId id="583" r:id="rId7"/>
    <p:sldId id="585" r:id="rId8"/>
    <p:sldId id="584" r:id="rId9"/>
    <p:sldId id="586" r:id="rId10"/>
    <p:sldId id="587" r:id="rId11"/>
    <p:sldId id="561" r:id="rId12"/>
  </p:sldIdLst>
  <p:sldSz cx="9144000" cy="6858000" type="screen4x3"/>
  <p:notesSz cx="6718300" cy="9855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687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37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6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5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4386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1264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8142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5018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63" userDrawn="1">
          <p15:clr>
            <a:srgbClr val="A4A3A4"/>
          </p15:clr>
        </p15:guide>
        <p15:guide id="2" pos="36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Шумова Анна Сергеевна" initials="ШАС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FFC"/>
    <a:srgbClr val="E4715A"/>
    <a:srgbClr val="D74425"/>
    <a:srgbClr val="FFFFFF"/>
    <a:srgbClr val="1B4167"/>
    <a:srgbClr val="235789"/>
    <a:srgbClr val="962F1A"/>
    <a:srgbClr val="A4331C"/>
    <a:srgbClr val="143250"/>
    <a:srgbClr val="5632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88345" autoAdjust="0"/>
  </p:normalViewPr>
  <p:slideViewPr>
    <p:cSldViewPr snapToGrid="0">
      <p:cViewPr varScale="1">
        <p:scale>
          <a:sx n="92" d="100"/>
          <a:sy n="92" d="100"/>
        </p:scale>
        <p:origin x="-1332" y="-168"/>
      </p:cViewPr>
      <p:guideLst>
        <p:guide orient="horz" pos="2863"/>
        <p:guide pos="36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16" y="67"/>
      </p:cViewPr>
      <p:guideLst/>
    </p:cSldViewPr>
  </p:notes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07/relationships/hdphoto" Target="../media/hdphoto1.wdp"/><Relationship Id="rId1" Type="http://schemas.openxmlformats.org/officeDocument/2006/relationships/image" Target="../media/image5.jpeg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07/relationships/hdphoto" Target="../media/hdphoto1.wdp"/><Relationship Id="rId1" Type="http://schemas.openxmlformats.org/officeDocument/2006/relationships/image" Target="../media/image5.jpeg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393847-0D92-4D61-AFBE-3BE441F1D3CA}" type="doc">
      <dgm:prSet loTypeId="urn:microsoft.com/office/officeart/2005/8/layout/pList1" loCatId="list" qsTypeId="urn:microsoft.com/office/officeart/2005/8/quickstyle/simple3" qsCatId="simple" csTypeId="urn:microsoft.com/office/officeart/2005/8/colors/accent1_2" csCatId="accent1" phldr="1"/>
      <dgm:spPr/>
    </dgm:pt>
    <dgm:pt modelId="{45CD9744-B3DC-45D4-9053-4A321435A04E}">
      <dgm:prSet phldrT="[Текст]" custT="1"/>
      <dgm:spPr/>
      <dgm:t>
        <a:bodyPr/>
        <a:lstStyle/>
        <a:p>
          <a:pPr algn="ctr"/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Bloomberg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3BDD53-F3AA-418F-A7B2-80AE599EDA4A}" type="parTrans" cxnId="{83CBDA36-F7BB-4179-AB5B-C8775A54A58E}">
      <dgm:prSet/>
      <dgm:spPr/>
      <dgm:t>
        <a:bodyPr/>
        <a:lstStyle/>
        <a:p>
          <a:endParaRPr lang="ru-RU"/>
        </a:p>
      </dgm:t>
    </dgm:pt>
    <dgm:pt modelId="{6CB67557-1F15-40DC-9E59-1AD2116C79D5}" type="sibTrans" cxnId="{83CBDA36-F7BB-4179-AB5B-C8775A54A58E}">
      <dgm:prSet/>
      <dgm:spPr/>
      <dgm:t>
        <a:bodyPr/>
        <a:lstStyle/>
        <a:p>
          <a:endParaRPr lang="ru-RU"/>
        </a:p>
      </dgm:t>
    </dgm:pt>
    <dgm:pt modelId="{7AB48165-BE5D-4C17-8D09-13A4AA271566}">
      <dgm:prSet phldrT="[Текст]" custT="1"/>
      <dgm:spPr/>
      <dgm:t>
        <a:bodyPr/>
        <a:lstStyle/>
        <a:p>
          <a:pPr algn="ctr"/>
          <a:r>
            <a:rPr lang="en-US" sz="1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Opencorporates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9F24ED-B55A-4BFB-B91C-2B3DCE8B793A}" type="parTrans" cxnId="{0E1EA31D-BB11-45D5-852E-AC046E88C344}">
      <dgm:prSet/>
      <dgm:spPr/>
      <dgm:t>
        <a:bodyPr/>
        <a:lstStyle/>
        <a:p>
          <a:endParaRPr lang="ru-RU"/>
        </a:p>
      </dgm:t>
    </dgm:pt>
    <dgm:pt modelId="{31B2CA61-4EFC-45C0-B9FA-754E28A9F528}" type="sibTrans" cxnId="{0E1EA31D-BB11-45D5-852E-AC046E88C344}">
      <dgm:prSet/>
      <dgm:spPr/>
      <dgm:t>
        <a:bodyPr/>
        <a:lstStyle/>
        <a:p>
          <a:endParaRPr lang="ru-RU"/>
        </a:p>
      </dgm:t>
    </dgm:pt>
    <dgm:pt modelId="{78CCD07B-F54E-48D4-A9D0-670706BBAFAA}">
      <dgm:prSet phldrT="[Текст]" custT="1"/>
      <dgm:spPr/>
      <dgm:t>
        <a:bodyPr/>
        <a:lstStyle/>
        <a:p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VAT Information </a:t>
          </a:r>
          <a:r>
            <a:rPr lang="en-US" sz="1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Exchanqe</a:t>
          </a:r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System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90A107-03F8-4043-AF9F-0A9FDF719FFC}" type="parTrans" cxnId="{6389ABD0-A4D2-46EC-87F6-F2C333958EF8}">
      <dgm:prSet/>
      <dgm:spPr/>
      <dgm:t>
        <a:bodyPr/>
        <a:lstStyle/>
        <a:p>
          <a:endParaRPr lang="ru-RU"/>
        </a:p>
      </dgm:t>
    </dgm:pt>
    <dgm:pt modelId="{BA75CCE6-4030-48AC-B72F-5C95A1C4E985}" type="sibTrans" cxnId="{6389ABD0-A4D2-46EC-87F6-F2C333958EF8}">
      <dgm:prSet/>
      <dgm:spPr/>
      <dgm:t>
        <a:bodyPr/>
        <a:lstStyle/>
        <a:p>
          <a:endParaRPr lang="ru-RU"/>
        </a:p>
      </dgm:t>
    </dgm:pt>
    <dgm:pt modelId="{0B9586A8-D17F-4BEC-9B7E-7D1124392B2C}">
      <dgm:prSet custT="1"/>
      <dgm:spPr/>
      <dgm:t>
        <a:bodyPr/>
        <a:lstStyle/>
        <a:p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European business register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34635-03ED-43ED-8750-D52DD4758BF4}" type="parTrans" cxnId="{BE0B392F-099B-468C-95C2-1E749B34B4D4}">
      <dgm:prSet/>
      <dgm:spPr/>
      <dgm:t>
        <a:bodyPr/>
        <a:lstStyle/>
        <a:p>
          <a:endParaRPr lang="ru-RU"/>
        </a:p>
      </dgm:t>
    </dgm:pt>
    <dgm:pt modelId="{1C9FFDBF-7F95-459F-9B57-DF23F16969F3}" type="sibTrans" cxnId="{BE0B392F-099B-468C-95C2-1E749B34B4D4}">
      <dgm:prSet/>
      <dgm:spPr/>
      <dgm:t>
        <a:bodyPr/>
        <a:lstStyle/>
        <a:p>
          <a:endParaRPr lang="ru-RU"/>
        </a:p>
      </dgm:t>
    </dgm:pt>
    <dgm:pt modelId="{0E95B362-8A88-4B8C-87AD-7ADF6EBB5D39}">
      <dgm:prSet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Bureau van </a:t>
          </a:r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Dijk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BD7730-1DFA-4A58-A612-9BBDEB4EB0F6}" type="parTrans" cxnId="{0B12AFE0-8A6B-4AE2-A1F3-C43E96D215C6}">
      <dgm:prSet/>
      <dgm:spPr/>
      <dgm:t>
        <a:bodyPr/>
        <a:lstStyle/>
        <a:p>
          <a:endParaRPr lang="ru-RU"/>
        </a:p>
      </dgm:t>
    </dgm:pt>
    <dgm:pt modelId="{F550463D-A45D-44E8-9663-BFA25D68769A}" type="sibTrans" cxnId="{0B12AFE0-8A6B-4AE2-A1F3-C43E96D215C6}">
      <dgm:prSet/>
      <dgm:spPr/>
      <dgm:t>
        <a:bodyPr/>
        <a:lstStyle/>
        <a:p>
          <a:endParaRPr lang="ru-RU"/>
        </a:p>
      </dgm:t>
    </dgm:pt>
    <dgm:pt modelId="{61A2A47A-7622-4AF6-A5FB-F3C94F6E865F}" type="pres">
      <dgm:prSet presAssocID="{B6393847-0D92-4D61-AFBE-3BE441F1D3CA}" presName="Name0" presStyleCnt="0">
        <dgm:presLayoutVars>
          <dgm:dir/>
          <dgm:resizeHandles val="exact"/>
        </dgm:presLayoutVars>
      </dgm:prSet>
      <dgm:spPr/>
    </dgm:pt>
    <dgm:pt modelId="{4A58FFDC-543C-467B-913E-F686725DA62C}" type="pres">
      <dgm:prSet presAssocID="{45CD9744-B3DC-45D4-9053-4A321435A04E}" presName="compNode" presStyleCnt="0"/>
      <dgm:spPr/>
    </dgm:pt>
    <dgm:pt modelId="{01C1D27A-1BB3-45A9-A608-0BAF2EEFEC03}" type="pres">
      <dgm:prSet presAssocID="{45CD9744-B3DC-45D4-9053-4A321435A04E}" presName="pictRect" presStyleLbl="node1" presStyleIdx="0" presStyleCnt="5"/>
      <dgm:spPr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488" t="1649" r="-9488" b="1649"/>
          </a:stretch>
        </a:blipFill>
      </dgm:spPr>
    </dgm:pt>
    <dgm:pt modelId="{4B130E60-41B7-4451-8209-E1DAB600C2E3}" type="pres">
      <dgm:prSet presAssocID="{45CD9744-B3DC-45D4-9053-4A321435A04E}" presName="textRect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B6B812-C3EA-4063-B709-2529D4237A7C}" type="pres">
      <dgm:prSet presAssocID="{6CB67557-1F15-40DC-9E59-1AD2116C79D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76203A0-898F-4F2B-AE43-3B97B5CC0CBB}" type="pres">
      <dgm:prSet presAssocID="{7AB48165-BE5D-4C17-8D09-13A4AA271566}" presName="compNode" presStyleCnt="0"/>
      <dgm:spPr/>
    </dgm:pt>
    <dgm:pt modelId="{58E2E13C-4E36-4B19-9779-7E639893BFEF}" type="pres">
      <dgm:prSet presAssocID="{7AB48165-BE5D-4C17-8D09-13A4AA271566}" presName="pict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3B966B71-74B9-4E76-9DF5-9DF0E85BA0B4}" type="pres">
      <dgm:prSet presAssocID="{7AB48165-BE5D-4C17-8D09-13A4AA271566}" presName="textRect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B3AA80-B4E6-4301-AD05-AF7CB2C0997B}" type="pres">
      <dgm:prSet presAssocID="{31B2CA61-4EFC-45C0-B9FA-754E28A9F5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37958FB-6CAF-44BF-8EB0-C4E4ED00128D}" type="pres">
      <dgm:prSet presAssocID="{78CCD07B-F54E-48D4-A9D0-670706BBAFAA}" presName="compNode" presStyleCnt="0"/>
      <dgm:spPr/>
    </dgm:pt>
    <dgm:pt modelId="{CBD3E295-B594-4BA6-A4A5-8F5992A9D5FB}" type="pres">
      <dgm:prSet presAssocID="{78CCD07B-F54E-48D4-A9D0-670706BBAFAA}" presName="pictRect" presStyleLbl="node1" presStyleIdx="2" presStyleCnt="5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45F44D62-3B61-4AC9-83E3-3F33720F3792}" type="pres">
      <dgm:prSet presAssocID="{78CCD07B-F54E-48D4-A9D0-670706BBAFAA}" presName="textRect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04620-8632-419A-B6EA-D582697BA9D9}" type="pres">
      <dgm:prSet presAssocID="{BA75CCE6-4030-48AC-B72F-5C95A1C4E98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EBA204E-6BDF-497B-A448-8A33BF8CA96D}" type="pres">
      <dgm:prSet presAssocID="{0B9586A8-D17F-4BEC-9B7E-7D1124392B2C}" presName="compNode" presStyleCnt="0"/>
      <dgm:spPr/>
    </dgm:pt>
    <dgm:pt modelId="{089F59BC-CD14-4EC2-8B5C-45B18E579137}" type="pres">
      <dgm:prSet presAssocID="{0B9586A8-D17F-4BEC-9B7E-7D1124392B2C}" presName="pictRect" presStyleLbl="node1" presStyleIdx="3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</dgm:pt>
    <dgm:pt modelId="{B6A97FBA-1D9B-4B1B-B0A5-99F2C92EF103}" type="pres">
      <dgm:prSet presAssocID="{0B9586A8-D17F-4BEC-9B7E-7D1124392B2C}" presName="textRect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E5D83B-6519-480B-8CE3-6597F29C085E}" type="pres">
      <dgm:prSet presAssocID="{1C9FFDBF-7F95-459F-9B57-DF23F16969F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C10DA75-2409-4348-9E44-78F7FA3D4DF6}" type="pres">
      <dgm:prSet presAssocID="{0E95B362-8A88-4B8C-87AD-7ADF6EBB5D39}" presName="compNode" presStyleCnt="0"/>
      <dgm:spPr/>
    </dgm:pt>
    <dgm:pt modelId="{E995B199-1410-4C3B-8778-F5C3AAC49185}" type="pres">
      <dgm:prSet presAssocID="{0E95B362-8A88-4B8C-87AD-7ADF6EBB5D39}" presName="pictRect" presStyleLbl="node1" presStyleIdx="4" presStyleCnt="5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4799F677-8550-44CA-9226-0EDB78AC8EEF}" type="pres">
      <dgm:prSet presAssocID="{0E95B362-8A88-4B8C-87AD-7ADF6EBB5D39}" presName="textRect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5975E5-5B4F-44E9-90DC-24EBA9B9A4A3}" type="presOf" srcId="{1C9FFDBF-7F95-459F-9B57-DF23F16969F3}" destId="{ABE5D83B-6519-480B-8CE3-6597F29C085E}" srcOrd="0" destOrd="0" presId="urn:microsoft.com/office/officeart/2005/8/layout/pList1"/>
    <dgm:cxn modelId="{980BEC38-6CB2-460F-8E81-C9B242BB6561}" type="presOf" srcId="{45CD9744-B3DC-45D4-9053-4A321435A04E}" destId="{4B130E60-41B7-4451-8209-E1DAB600C2E3}" srcOrd="0" destOrd="0" presId="urn:microsoft.com/office/officeart/2005/8/layout/pList1"/>
    <dgm:cxn modelId="{BE0B392F-099B-468C-95C2-1E749B34B4D4}" srcId="{B6393847-0D92-4D61-AFBE-3BE441F1D3CA}" destId="{0B9586A8-D17F-4BEC-9B7E-7D1124392B2C}" srcOrd="3" destOrd="0" parTransId="{ED234635-03ED-43ED-8750-D52DD4758BF4}" sibTransId="{1C9FFDBF-7F95-459F-9B57-DF23F16969F3}"/>
    <dgm:cxn modelId="{A84E4CA0-22E7-4357-BC3B-0BB2F9F46DF5}" type="presOf" srcId="{B6393847-0D92-4D61-AFBE-3BE441F1D3CA}" destId="{61A2A47A-7622-4AF6-A5FB-F3C94F6E865F}" srcOrd="0" destOrd="0" presId="urn:microsoft.com/office/officeart/2005/8/layout/pList1"/>
    <dgm:cxn modelId="{6389ABD0-A4D2-46EC-87F6-F2C333958EF8}" srcId="{B6393847-0D92-4D61-AFBE-3BE441F1D3CA}" destId="{78CCD07B-F54E-48D4-A9D0-670706BBAFAA}" srcOrd="2" destOrd="0" parTransId="{6890A107-03F8-4043-AF9F-0A9FDF719FFC}" sibTransId="{BA75CCE6-4030-48AC-B72F-5C95A1C4E985}"/>
    <dgm:cxn modelId="{1CD786CA-7584-44C6-88E5-7FAAE8CE99B8}" type="presOf" srcId="{BA75CCE6-4030-48AC-B72F-5C95A1C4E985}" destId="{3D004620-8632-419A-B6EA-D582697BA9D9}" srcOrd="0" destOrd="0" presId="urn:microsoft.com/office/officeart/2005/8/layout/pList1"/>
    <dgm:cxn modelId="{0E1EA31D-BB11-45D5-852E-AC046E88C344}" srcId="{B6393847-0D92-4D61-AFBE-3BE441F1D3CA}" destId="{7AB48165-BE5D-4C17-8D09-13A4AA271566}" srcOrd="1" destOrd="0" parTransId="{D79F24ED-B55A-4BFB-B91C-2B3DCE8B793A}" sibTransId="{31B2CA61-4EFC-45C0-B9FA-754E28A9F528}"/>
    <dgm:cxn modelId="{4F9211EA-4B12-4EA2-B365-F24881857C0C}" type="presOf" srcId="{0B9586A8-D17F-4BEC-9B7E-7D1124392B2C}" destId="{B6A97FBA-1D9B-4B1B-B0A5-99F2C92EF103}" srcOrd="0" destOrd="0" presId="urn:microsoft.com/office/officeart/2005/8/layout/pList1"/>
    <dgm:cxn modelId="{12394046-1A24-4BD9-B56E-AF026607673F}" type="presOf" srcId="{31B2CA61-4EFC-45C0-B9FA-754E28A9F528}" destId="{2AB3AA80-B4E6-4301-AD05-AF7CB2C0997B}" srcOrd="0" destOrd="0" presId="urn:microsoft.com/office/officeart/2005/8/layout/pList1"/>
    <dgm:cxn modelId="{83CBDA36-F7BB-4179-AB5B-C8775A54A58E}" srcId="{B6393847-0D92-4D61-AFBE-3BE441F1D3CA}" destId="{45CD9744-B3DC-45D4-9053-4A321435A04E}" srcOrd="0" destOrd="0" parTransId="{4B3BDD53-F3AA-418F-A7B2-80AE599EDA4A}" sibTransId="{6CB67557-1F15-40DC-9E59-1AD2116C79D5}"/>
    <dgm:cxn modelId="{5D40114F-61C0-4EEC-9D10-4D9A29086BA8}" type="presOf" srcId="{78CCD07B-F54E-48D4-A9D0-670706BBAFAA}" destId="{45F44D62-3B61-4AC9-83E3-3F33720F3792}" srcOrd="0" destOrd="0" presId="urn:microsoft.com/office/officeart/2005/8/layout/pList1"/>
    <dgm:cxn modelId="{0B12AFE0-8A6B-4AE2-A1F3-C43E96D215C6}" srcId="{B6393847-0D92-4D61-AFBE-3BE441F1D3CA}" destId="{0E95B362-8A88-4B8C-87AD-7ADF6EBB5D39}" srcOrd="4" destOrd="0" parTransId="{80BD7730-1DFA-4A58-A612-9BBDEB4EB0F6}" sibTransId="{F550463D-A45D-44E8-9663-BFA25D68769A}"/>
    <dgm:cxn modelId="{F5F60A53-9F5C-4427-897A-9451D932D661}" type="presOf" srcId="{6CB67557-1F15-40DC-9E59-1AD2116C79D5}" destId="{FEB6B812-C3EA-4063-B709-2529D4237A7C}" srcOrd="0" destOrd="0" presId="urn:microsoft.com/office/officeart/2005/8/layout/pList1"/>
    <dgm:cxn modelId="{93403346-D908-4321-9F4B-764A74763180}" type="presOf" srcId="{7AB48165-BE5D-4C17-8D09-13A4AA271566}" destId="{3B966B71-74B9-4E76-9DF5-9DF0E85BA0B4}" srcOrd="0" destOrd="0" presId="urn:microsoft.com/office/officeart/2005/8/layout/pList1"/>
    <dgm:cxn modelId="{B4995588-3C36-4C4B-B734-83D76CE60A7A}" type="presOf" srcId="{0E95B362-8A88-4B8C-87AD-7ADF6EBB5D39}" destId="{4799F677-8550-44CA-9226-0EDB78AC8EEF}" srcOrd="0" destOrd="0" presId="urn:microsoft.com/office/officeart/2005/8/layout/pList1"/>
    <dgm:cxn modelId="{B10ED20E-22CE-46AF-8537-383E10399898}" type="presParOf" srcId="{61A2A47A-7622-4AF6-A5FB-F3C94F6E865F}" destId="{4A58FFDC-543C-467B-913E-F686725DA62C}" srcOrd="0" destOrd="0" presId="urn:microsoft.com/office/officeart/2005/8/layout/pList1"/>
    <dgm:cxn modelId="{BF324BFC-9035-4BF6-8CD2-B8479B356EF6}" type="presParOf" srcId="{4A58FFDC-543C-467B-913E-F686725DA62C}" destId="{01C1D27A-1BB3-45A9-A608-0BAF2EEFEC03}" srcOrd="0" destOrd="0" presId="urn:microsoft.com/office/officeart/2005/8/layout/pList1"/>
    <dgm:cxn modelId="{8C6BD17B-D55E-4EBD-9809-8869AF80A85E}" type="presParOf" srcId="{4A58FFDC-543C-467B-913E-F686725DA62C}" destId="{4B130E60-41B7-4451-8209-E1DAB600C2E3}" srcOrd="1" destOrd="0" presId="urn:microsoft.com/office/officeart/2005/8/layout/pList1"/>
    <dgm:cxn modelId="{EF210070-0A07-4B0E-81D6-5AC0910E5E17}" type="presParOf" srcId="{61A2A47A-7622-4AF6-A5FB-F3C94F6E865F}" destId="{FEB6B812-C3EA-4063-B709-2529D4237A7C}" srcOrd="1" destOrd="0" presId="urn:microsoft.com/office/officeart/2005/8/layout/pList1"/>
    <dgm:cxn modelId="{342E8900-EAE1-4CA5-9521-D5F37D9755D2}" type="presParOf" srcId="{61A2A47A-7622-4AF6-A5FB-F3C94F6E865F}" destId="{C76203A0-898F-4F2B-AE43-3B97B5CC0CBB}" srcOrd="2" destOrd="0" presId="urn:microsoft.com/office/officeart/2005/8/layout/pList1"/>
    <dgm:cxn modelId="{AFABF781-A484-45DD-823C-020A77A6447E}" type="presParOf" srcId="{C76203A0-898F-4F2B-AE43-3B97B5CC0CBB}" destId="{58E2E13C-4E36-4B19-9779-7E639893BFEF}" srcOrd="0" destOrd="0" presId="urn:microsoft.com/office/officeart/2005/8/layout/pList1"/>
    <dgm:cxn modelId="{805C2B6D-01DD-4FDA-B6F0-CF69BF62F88B}" type="presParOf" srcId="{C76203A0-898F-4F2B-AE43-3B97B5CC0CBB}" destId="{3B966B71-74B9-4E76-9DF5-9DF0E85BA0B4}" srcOrd="1" destOrd="0" presId="urn:microsoft.com/office/officeart/2005/8/layout/pList1"/>
    <dgm:cxn modelId="{1207923D-EB64-4979-8A53-5ACCF26BCDCF}" type="presParOf" srcId="{61A2A47A-7622-4AF6-A5FB-F3C94F6E865F}" destId="{2AB3AA80-B4E6-4301-AD05-AF7CB2C0997B}" srcOrd="3" destOrd="0" presId="urn:microsoft.com/office/officeart/2005/8/layout/pList1"/>
    <dgm:cxn modelId="{5D51EFBA-24DB-4E87-AF5F-8362D4786420}" type="presParOf" srcId="{61A2A47A-7622-4AF6-A5FB-F3C94F6E865F}" destId="{137958FB-6CAF-44BF-8EB0-C4E4ED00128D}" srcOrd="4" destOrd="0" presId="urn:microsoft.com/office/officeart/2005/8/layout/pList1"/>
    <dgm:cxn modelId="{EFC0BACC-AFB0-4562-9558-1EA05928806B}" type="presParOf" srcId="{137958FB-6CAF-44BF-8EB0-C4E4ED00128D}" destId="{CBD3E295-B594-4BA6-A4A5-8F5992A9D5FB}" srcOrd="0" destOrd="0" presId="urn:microsoft.com/office/officeart/2005/8/layout/pList1"/>
    <dgm:cxn modelId="{38873124-BA3D-40B1-B04C-7A198FA1E56B}" type="presParOf" srcId="{137958FB-6CAF-44BF-8EB0-C4E4ED00128D}" destId="{45F44D62-3B61-4AC9-83E3-3F33720F3792}" srcOrd="1" destOrd="0" presId="urn:microsoft.com/office/officeart/2005/8/layout/pList1"/>
    <dgm:cxn modelId="{03A7F758-0A11-4D8D-8428-AEC79FA6CA89}" type="presParOf" srcId="{61A2A47A-7622-4AF6-A5FB-F3C94F6E865F}" destId="{3D004620-8632-419A-B6EA-D582697BA9D9}" srcOrd="5" destOrd="0" presId="urn:microsoft.com/office/officeart/2005/8/layout/pList1"/>
    <dgm:cxn modelId="{A1FA2F94-6FE6-41E0-AA49-4F9451CE2700}" type="presParOf" srcId="{61A2A47A-7622-4AF6-A5FB-F3C94F6E865F}" destId="{BEBA204E-6BDF-497B-A448-8A33BF8CA96D}" srcOrd="6" destOrd="0" presId="urn:microsoft.com/office/officeart/2005/8/layout/pList1"/>
    <dgm:cxn modelId="{D159A061-E231-41A3-A3BF-A4B17B4355B5}" type="presParOf" srcId="{BEBA204E-6BDF-497B-A448-8A33BF8CA96D}" destId="{089F59BC-CD14-4EC2-8B5C-45B18E579137}" srcOrd="0" destOrd="0" presId="urn:microsoft.com/office/officeart/2005/8/layout/pList1"/>
    <dgm:cxn modelId="{AF86EC9C-A121-4D14-9B3B-8DCB36B8ADB1}" type="presParOf" srcId="{BEBA204E-6BDF-497B-A448-8A33BF8CA96D}" destId="{B6A97FBA-1D9B-4B1B-B0A5-99F2C92EF103}" srcOrd="1" destOrd="0" presId="urn:microsoft.com/office/officeart/2005/8/layout/pList1"/>
    <dgm:cxn modelId="{8FDB1F63-0CE0-4F06-ABDA-0399A88F670A}" type="presParOf" srcId="{61A2A47A-7622-4AF6-A5FB-F3C94F6E865F}" destId="{ABE5D83B-6519-480B-8CE3-6597F29C085E}" srcOrd="7" destOrd="0" presId="urn:microsoft.com/office/officeart/2005/8/layout/pList1"/>
    <dgm:cxn modelId="{4D27C0BB-A715-4457-8C7E-828245237C7C}" type="presParOf" srcId="{61A2A47A-7622-4AF6-A5FB-F3C94F6E865F}" destId="{1C10DA75-2409-4348-9E44-78F7FA3D4DF6}" srcOrd="8" destOrd="0" presId="urn:microsoft.com/office/officeart/2005/8/layout/pList1"/>
    <dgm:cxn modelId="{188CAADD-AC8E-47BF-B6B4-AA1BD07786F7}" type="presParOf" srcId="{1C10DA75-2409-4348-9E44-78F7FA3D4DF6}" destId="{E995B199-1410-4C3B-8778-F5C3AAC49185}" srcOrd="0" destOrd="0" presId="urn:microsoft.com/office/officeart/2005/8/layout/pList1"/>
    <dgm:cxn modelId="{9C49BE6D-4F20-4C82-AABB-949B1027D23D}" type="presParOf" srcId="{1C10DA75-2409-4348-9E44-78F7FA3D4DF6}" destId="{4799F677-8550-44CA-9226-0EDB78AC8EE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C1D27A-1BB3-45A9-A608-0BAF2EEFEC03}">
      <dsp:nvSpPr>
        <dsp:cNvPr id="0" name=""/>
        <dsp:cNvSpPr/>
      </dsp:nvSpPr>
      <dsp:spPr>
        <a:xfrm>
          <a:off x="24279" y="984"/>
          <a:ext cx="2269635" cy="1563778"/>
        </a:xfrm>
        <a:prstGeom prst="roundRect">
          <a:avLst/>
        </a:prstGeom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488" t="1649" r="-9488" b="1649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B130E60-41B7-4451-8209-E1DAB600C2E3}">
      <dsp:nvSpPr>
        <dsp:cNvPr id="0" name=""/>
        <dsp:cNvSpPr/>
      </dsp:nvSpPr>
      <dsp:spPr>
        <a:xfrm>
          <a:off x="24279" y="1564763"/>
          <a:ext cx="2269635" cy="842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Bloomberg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279" y="1564763"/>
        <a:ext cx="2269635" cy="842034"/>
      </dsp:txXfrm>
    </dsp:sp>
    <dsp:sp modelId="{58E2E13C-4E36-4B19-9779-7E639893BFEF}">
      <dsp:nvSpPr>
        <dsp:cNvPr id="0" name=""/>
        <dsp:cNvSpPr/>
      </dsp:nvSpPr>
      <dsp:spPr>
        <a:xfrm>
          <a:off x="2520973" y="984"/>
          <a:ext cx="2269635" cy="1563778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966B71-74B9-4E76-9DF5-9DF0E85BA0B4}">
      <dsp:nvSpPr>
        <dsp:cNvPr id="0" name=""/>
        <dsp:cNvSpPr/>
      </dsp:nvSpPr>
      <dsp:spPr>
        <a:xfrm>
          <a:off x="2520973" y="1564763"/>
          <a:ext cx="2269635" cy="842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Opencorporates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20973" y="1564763"/>
        <a:ext cx="2269635" cy="842034"/>
      </dsp:txXfrm>
    </dsp:sp>
    <dsp:sp modelId="{CBD3E295-B594-4BA6-A4A5-8F5992A9D5FB}">
      <dsp:nvSpPr>
        <dsp:cNvPr id="0" name=""/>
        <dsp:cNvSpPr/>
      </dsp:nvSpPr>
      <dsp:spPr>
        <a:xfrm>
          <a:off x="5017667" y="984"/>
          <a:ext cx="2269635" cy="1563778"/>
        </a:xfrm>
        <a:prstGeom prst="round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5F44D62-3B61-4AC9-83E3-3F33720F3792}">
      <dsp:nvSpPr>
        <dsp:cNvPr id="0" name=""/>
        <dsp:cNvSpPr/>
      </dsp:nvSpPr>
      <dsp:spPr>
        <a:xfrm>
          <a:off x="5017667" y="1564763"/>
          <a:ext cx="2269635" cy="842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VAT Information </a:t>
          </a:r>
          <a:r>
            <a:rPr lang="en-US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Exchanqe</a:t>
          </a: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System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17667" y="1564763"/>
        <a:ext cx="2269635" cy="842034"/>
      </dsp:txXfrm>
    </dsp:sp>
    <dsp:sp modelId="{089F59BC-CD14-4EC2-8B5C-45B18E579137}">
      <dsp:nvSpPr>
        <dsp:cNvPr id="0" name=""/>
        <dsp:cNvSpPr/>
      </dsp:nvSpPr>
      <dsp:spPr>
        <a:xfrm>
          <a:off x="1272626" y="2633761"/>
          <a:ext cx="2269635" cy="1563778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6A97FBA-1D9B-4B1B-B0A5-99F2C92EF103}">
      <dsp:nvSpPr>
        <dsp:cNvPr id="0" name=""/>
        <dsp:cNvSpPr/>
      </dsp:nvSpPr>
      <dsp:spPr>
        <a:xfrm>
          <a:off x="1272626" y="4197540"/>
          <a:ext cx="2269635" cy="842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European business register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72626" y="4197540"/>
        <a:ext cx="2269635" cy="842034"/>
      </dsp:txXfrm>
    </dsp:sp>
    <dsp:sp modelId="{E995B199-1410-4C3B-8778-F5C3AAC49185}">
      <dsp:nvSpPr>
        <dsp:cNvPr id="0" name=""/>
        <dsp:cNvSpPr/>
      </dsp:nvSpPr>
      <dsp:spPr>
        <a:xfrm>
          <a:off x="3769320" y="2633761"/>
          <a:ext cx="2269635" cy="1563778"/>
        </a:xfrm>
        <a:prstGeom prst="round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799F677-8550-44CA-9226-0EDB78AC8EEF}">
      <dsp:nvSpPr>
        <dsp:cNvPr id="0" name=""/>
        <dsp:cNvSpPr/>
      </dsp:nvSpPr>
      <dsp:spPr>
        <a:xfrm>
          <a:off x="3769320" y="4197540"/>
          <a:ext cx="2269635" cy="8420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Bureau van </a:t>
          </a: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Dijk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69320" y="4197540"/>
        <a:ext cx="2269635" cy="842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05227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r">
              <a:defRPr sz="1200"/>
            </a:lvl1pPr>
          </a:lstStyle>
          <a:p>
            <a:fld id="{EC36BF3D-54BD-4E01-AFE7-100336D179F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05227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r">
              <a:defRPr sz="1200"/>
            </a:lvl1pPr>
          </a:lstStyle>
          <a:p>
            <a:fld id="{99CE5AD6-C143-4F56-A39C-258B73244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571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227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3807EB-7E0E-4316-9972-3A51DDF53979}" type="datetimeFigureOut">
              <a:rPr lang="ru-RU"/>
              <a:pPr>
                <a:defRPr/>
              </a:pPr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35013"/>
            <a:ext cx="4930775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86" tIns="45392" rIns="90786" bIns="4539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513" y="4681265"/>
            <a:ext cx="5375280" cy="4434127"/>
          </a:xfrm>
          <a:prstGeom prst="rect">
            <a:avLst/>
          </a:prstGeom>
        </p:spPr>
        <p:txBody>
          <a:bodyPr vert="horz" lIns="90786" tIns="45392" rIns="90786" bIns="45392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227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987DA77-9F0F-444D-8CD9-6925CB857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961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5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63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1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386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64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42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18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536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61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54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61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61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93763" y="738188"/>
            <a:ext cx="4930775" cy="36972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477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1283B-77EA-453D-90F0-0DE9A3FDC6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4"/>
            <a:ext cx="9143993" cy="6857999"/>
          </a:xfrm>
          <a:prstGeom prst="rect">
            <a:avLst/>
          </a:prstGeom>
          <a:noFill/>
        </p:spPr>
      </p:pic>
      <p:sp>
        <p:nvSpPr>
          <p:cNvPr id="8" name="Овал 7"/>
          <p:cNvSpPr/>
          <p:nvPr userDrawn="1"/>
        </p:nvSpPr>
        <p:spPr>
          <a:xfrm>
            <a:off x="2800200" y="-515388"/>
            <a:ext cx="3753000" cy="5004000"/>
          </a:xfrm>
          <a:prstGeom prst="ellipse">
            <a:avLst/>
          </a:prstGeom>
          <a:gradFill flip="none" rotWithShape="1">
            <a:gsLst>
              <a:gs pos="0">
                <a:srgbClr val="0062AE"/>
              </a:gs>
              <a:gs pos="94000">
                <a:srgbClr val="0070BB"/>
              </a:gs>
              <a:gs pos="100000">
                <a:srgbClr val="006AB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6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AD7FE-E437-49E7-83D3-EBCEC52BE1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88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5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4B194-2108-4912-B18E-9E30AE5EED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53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9" y="326973"/>
            <a:ext cx="7930833" cy="9126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7" y="1480309"/>
            <a:ext cx="7930834" cy="4937119"/>
          </a:xfrm>
        </p:spPr>
        <p:txBody>
          <a:bodyPr lIns="0" tIns="0" rIns="0" bIns="0"/>
          <a:lstStyle>
            <a:lvl1pPr marL="132129" indent="-132129">
              <a:buClr>
                <a:srgbClr val="C00000"/>
              </a:buClr>
              <a:buFont typeface="Arial" pitchFamily="34" charset="0"/>
              <a:buChar char="•"/>
              <a:defRPr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270209" indent="-13808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402336" indent="-13212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540416" indent="-13808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672545" indent="-13212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669159" y="5008256"/>
            <a:ext cx="467544" cy="1849744"/>
          </a:xfrm>
          <a:gradFill>
            <a:gsLst>
              <a:gs pos="0">
                <a:srgbClr val="FF0000"/>
              </a:gs>
              <a:gs pos="94000">
                <a:srgbClr val="C00000"/>
              </a:gs>
              <a:gs pos="100000">
                <a:srgbClr val="C00000"/>
              </a:gs>
            </a:gsLst>
            <a:path path="circle">
              <a:fillToRect l="100000" b="100000"/>
            </a:path>
          </a:gradFill>
        </p:spPr>
        <p:txBody>
          <a:bodyPr lIns="72000" tIns="1188000" rIns="180000"/>
          <a:lstStyle>
            <a:lvl1pPr>
              <a:defRPr sz="1349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787923A-FA6B-4370-8724-149EB7EF57B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1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12"/>
            <a:ext cx="7772400" cy="1362075"/>
          </a:xfrm>
        </p:spPr>
        <p:txBody>
          <a:bodyPr anchor="t"/>
          <a:lstStyle>
            <a:lvl1pPr algn="l">
              <a:defRPr sz="3000" b="1" cap="all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22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18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2pPr>
            <a:lvl3pPr marL="68563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27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09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691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3997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5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946A1-0E13-414A-A09A-6D17C1E5D1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96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49"/>
            </a:lvl4pPr>
            <a:lvl5pPr>
              <a:defRPr sz="1349"/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49"/>
            </a:lvl4pPr>
            <a:lvl5pPr>
              <a:defRPr sz="1349"/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E7956-7B17-4804-8208-3B4B54E6AA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850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8" indent="0">
              <a:buNone/>
              <a:defRPr sz="1500" b="1"/>
            </a:lvl2pPr>
            <a:lvl3pPr marL="685638" indent="0">
              <a:buNone/>
              <a:defRPr sz="1349" b="1"/>
            </a:lvl3pPr>
            <a:lvl4pPr marL="1028457" indent="0">
              <a:buNone/>
              <a:defRPr sz="1200" b="1"/>
            </a:lvl4pPr>
            <a:lvl5pPr marL="1371276" indent="0">
              <a:buNone/>
              <a:defRPr sz="1200" b="1"/>
            </a:lvl5pPr>
            <a:lvl6pPr marL="1714094" indent="0">
              <a:buNone/>
              <a:defRPr sz="1200" b="1"/>
            </a:lvl6pPr>
            <a:lvl7pPr marL="2056913" indent="0">
              <a:buNone/>
              <a:defRPr sz="1200" b="1"/>
            </a:lvl7pPr>
            <a:lvl8pPr marL="2399730" indent="0">
              <a:buNone/>
              <a:defRPr sz="1200" b="1"/>
            </a:lvl8pPr>
            <a:lvl9pPr marL="2742548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49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4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8" indent="0">
              <a:buNone/>
              <a:defRPr sz="1500" b="1"/>
            </a:lvl2pPr>
            <a:lvl3pPr marL="685638" indent="0">
              <a:buNone/>
              <a:defRPr sz="1349" b="1"/>
            </a:lvl3pPr>
            <a:lvl4pPr marL="1028457" indent="0">
              <a:buNone/>
              <a:defRPr sz="1200" b="1"/>
            </a:lvl4pPr>
            <a:lvl5pPr marL="1371276" indent="0">
              <a:buNone/>
              <a:defRPr sz="1200" b="1"/>
            </a:lvl5pPr>
            <a:lvl6pPr marL="1714094" indent="0">
              <a:buNone/>
              <a:defRPr sz="1200" b="1"/>
            </a:lvl6pPr>
            <a:lvl7pPr marL="2056913" indent="0">
              <a:buNone/>
              <a:defRPr sz="1200" b="1"/>
            </a:lvl7pPr>
            <a:lvl8pPr marL="2399730" indent="0">
              <a:buNone/>
              <a:defRPr sz="1200" b="1"/>
            </a:lvl8pPr>
            <a:lvl9pPr marL="2742548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49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5E398-0EA1-4B5A-B203-DEA6B25616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683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0A00-9E1E-4E10-9001-F9EC8EBE55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95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B5C4A-A1F7-4100-896E-0CB50FB0B19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1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1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18" indent="0">
              <a:buNone/>
              <a:defRPr sz="900"/>
            </a:lvl2pPr>
            <a:lvl3pPr marL="685638" indent="0">
              <a:buNone/>
              <a:defRPr sz="750"/>
            </a:lvl3pPr>
            <a:lvl4pPr marL="1028457" indent="0">
              <a:buNone/>
              <a:defRPr sz="675"/>
            </a:lvl4pPr>
            <a:lvl5pPr marL="1371276" indent="0">
              <a:buNone/>
              <a:defRPr sz="675"/>
            </a:lvl5pPr>
            <a:lvl6pPr marL="1714094" indent="0">
              <a:buNone/>
              <a:defRPr sz="675"/>
            </a:lvl6pPr>
            <a:lvl7pPr marL="2056913" indent="0">
              <a:buNone/>
              <a:defRPr sz="675"/>
            </a:lvl7pPr>
            <a:lvl8pPr marL="2399730" indent="0">
              <a:buNone/>
              <a:defRPr sz="675"/>
            </a:lvl8pPr>
            <a:lvl9pPr marL="2742548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A5B5A-4F24-4AB5-8122-AE7F2FB0CB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60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18" indent="0">
              <a:buNone/>
              <a:defRPr sz="2100"/>
            </a:lvl2pPr>
            <a:lvl3pPr marL="685638" indent="0">
              <a:buNone/>
              <a:defRPr sz="1800"/>
            </a:lvl3pPr>
            <a:lvl4pPr marL="1028457" indent="0">
              <a:buNone/>
              <a:defRPr sz="1500"/>
            </a:lvl4pPr>
            <a:lvl5pPr marL="1371276" indent="0">
              <a:buNone/>
              <a:defRPr sz="1500"/>
            </a:lvl5pPr>
            <a:lvl6pPr marL="1714094" indent="0">
              <a:buNone/>
              <a:defRPr sz="1500"/>
            </a:lvl6pPr>
            <a:lvl7pPr marL="2056913" indent="0">
              <a:buNone/>
              <a:defRPr sz="1500"/>
            </a:lvl7pPr>
            <a:lvl8pPr marL="2399730" indent="0">
              <a:buNone/>
              <a:defRPr sz="1500"/>
            </a:lvl8pPr>
            <a:lvl9pPr marL="2742548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18" indent="0">
              <a:buNone/>
              <a:defRPr sz="900"/>
            </a:lvl2pPr>
            <a:lvl3pPr marL="685638" indent="0">
              <a:buNone/>
              <a:defRPr sz="750"/>
            </a:lvl3pPr>
            <a:lvl4pPr marL="1028457" indent="0">
              <a:buNone/>
              <a:defRPr sz="675"/>
            </a:lvl4pPr>
            <a:lvl5pPr marL="1371276" indent="0">
              <a:buNone/>
              <a:defRPr sz="675"/>
            </a:lvl5pPr>
            <a:lvl6pPr marL="1714094" indent="0">
              <a:buNone/>
              <a:defRPr sz="675"/>
            </a:lvl6pPr>
            <a:lvl7pPr marL="2056913" indent="0">
              <a:buNone/>
              <a:defRPr sz="675"/>
            </a:lvl7pPr>
            <a:lvl8pPr marL="2399730" indent="0">
              <a:buNone/>
              <a:defRPr sz="675"/>
            </a:lvl8pPr>
            <a:lvl9pPr marL="2742548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DFEF1-8895-4CC7-B6F2-4E2390A67A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9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91" y="111137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12" rIns="0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5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C597CE-27F4-4EDB-8B5C-3503FE5753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82" y="11113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5" y="1108087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3079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37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15" cstate="print"/>
          <a:stretch>
            <a:fillRect/>
          </a:stretch>
        </p:blipFill>
        <p:spPr bwMode="auto">
          <a:xfrm>
            <a:off x="5" y="3"/>
            <a:ext cx="9143999" cy="6858001"/>
          </a:xfrm>
          <a:prstGeom prst="rect">
            <a:avLst/>
          </a:prstGeom>
          <a:noFill/>
        </p:spPr>
      </p:pic>
      <p:sp>
        <p:nvSpPr>
          <p:cNvPr id="2" name="Овал 1"/>
          <p:cNvSpPr/>
          <p:nvPr userDrawn="1"/>
        </p:nvSpPr>
        <p:spPr>
          <a:xfrm>
            <a:off x="2135572" y="-166253"/>
            <a:ext cx="4023000" cy="5004000"/>
          </a:xfrm>
          <a:prstGeom prst="ellipse">
            <a:avLst/>
          </a:prstGeom>
          <a:gradFill flip="none" rotWithShape="1">
            <a:gsLst>
              <a:gs pos="0">
                <a:srgbClr val="0062AE"/>
              </a:gs>
              <a:gs pos="94000">
                <a:srgbClr val="0070BB"/>
              </a:gs>
              <a:gs pos="100000">
                <a:srgbClr val="006AB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8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5pPr>
      <a:lvl6pPr marL="342818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685638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028457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371276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57114" indent="-25711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080" indent="-2142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48" indent="-17141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66" indent="-17141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83" indent="-17141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503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21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41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59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818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638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457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276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094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913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730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548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-01.jpg">
            <a:extLst>
              <a:ext uri="{FF2B5EF4-FFF2-40B4-BE49-F238E27FC236}">
                <a16:creationId xmlns="" xmlns:a16="http://schemas.microsoft.com/office/drawing/2014/main" id="{F4E1913C-E3BB-41A3-BD52-3E609359C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80" y="491166"/>
            <a:ext cx="9116472" cy="634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3311564"/>
            <a:ext cx="8319568" cy="138593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078" cap="small" dirty="0">
                <a:solidFill>
                  <a:schemeClr val="bg1"/>
                </a:solidFill>
              </a:rPr>
              <a:t>Международный запрос как исключительная возможность при проведении мероприятий налогового контроля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3527" y="4956867"/>
            <a:ext cx="7632291" cy="1652343"/>
          </a:xfrm>
        </p:spPr>
        <p:txBody>
          <a:bodyPr>
            <a:noAutofit/>
          </a:bodyPr>
          <a:lstStyle/>
          <a:p>
            <a:pPr algn="r"/>
            <a:r>
              <a:rPr lang="ru-RU" sz="2052" i="1" dirty="0" err="1" smtClean="0">
                <a:solidFill>
                  <a:schemeClr val="bg1"/>
                </a:solidFill>
              </a:rPr>
              <a:t>Анпилогова</a:t>
            </a:r>
            <a:r>
              <a:rPr lang="ru-RU" sz="2052" i="1" dirty="0" smtClean="0">
                <a:solidFill>
                  <a:schemeClr val="bg1"/>
                </a:solidFill>
              </a:rPr>
              <a:t> Анна Сергеевна</a:t>
            </a:r>
            <a:endParaRPr lang="ru-RU" sz="2052" i="1" dirty="0">
              <a:solidFill>
                <a:schemeClr val="bg1"/>
              </a:solidFill>
            </a:endParaRPr>
          </a:p>
          <a:p>
            <a:pPr algn="r"/>
            <a:r>
              <a:rPr lang="ru-RU" sz="2052" i="1" dirty="0" smtClean="0">
                <a:solidFill>
                  <a:schemeClr val="bg1"/>
                </a:solidFill>
              </a:rPr>
              <a:t>Старший государственный налоговый инспектор контрольного отдела УФНС России по Приморскому краю</a:t>
            </a:r>
            <a:endParaRPr lang="ru-RU" sz="2052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9404" y="6261429"/>
            <a:ext cx="1252998" cy="318042"/>
          </a:xfrm>
          <a:prstGeom prst="rect">
            <a:avLst/>
          </a:prstGeom>
        </p:spPr>
        <p:txBody>
          <a:bodyPr vert="horz" wrap="none" lIns="89193" tIns="44596" rIns="89193" bIns="44596" rtlCol="0" anchor="ctr">
            <a:normAutofit lnSpcReduction="10000"/>
          </a:bodyPr>
          <a:lstStyle/>
          <a:p>
            <a:pPr defTabSz="891917" fontAlgn="auto">
              <a:spcAft>
                <a:spcPts val="0"/>
              </a:spcAft>
            </a:pPr>
            <a:r>
              <a:rPr lang="ru-RU" sz="1539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28 августа </a:t>
            </a:r>
            <a:r>
              <a:rPr lang="ru-RU" sz="1539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0442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74913" y="1435236"/>
            <a:ext cx="149128" cy="33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811" tIns="36905" rIns="73811" bIns="3690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70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11735" y="1537788"/>
            <a:ext cx="149128" cy="33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811" tIns="36905" rIns="73811" bIns="3690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700"/>
          </a:p>
        </p:txBody>
      </p:sp>
      <p:sp>
        <p:nvSpPr>
          <p:cNvPr id="6" name="Прямоугольник 5"/>
          <p:cNvSpPr/>
          <p:nvPr/>
        </p:nvSpPr>
        <p:spPr>
          <a:xfrm>
            <a:off x="614583" y="1401727"/>
            <a:ext cx="7640743" cy="5002302"/>
          </a:xfrm>
          <a:prstGeom prst="rect">
            <a:avLst/>
          </a:prstGeom>
        </p:spPr>
        <p:txBody>
          <a:bodyPr wrap="square" lIns="77126" tIns="38562" rIns="77126" bIns="38562">
            <a:spAutoFit/>
          </a:bodyPr>
          <a:lstStyle/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q"/>
            </a:pPr>
            <a:r>
              <a:rPr lang="ru-RU" sz="1600" dirty="0" smtClean="0">
                <a:latin typeface="Trebuchet MS" pitchFamily="34" charset="0"/>
                <a:ea typeface="Times New Roman" panose="02020603050405020304" pitchFamily="18" charset="0"/>
              </a:rPr>
              <a:t>Единственной </a:t>
            </a:r>
            <a:r>
              <a:rPr lang="ru-RU" sz="1600" dirty="0">
                <a:latin typeface="Trebuchet MS" pitchFamily="34" charset="0"/>
                <a:ea typeface="Times New Roman" panose="02020603050405020304" pitchFamily="18" charset="0"/>
              </a:rPr>
              <a:t>целью, преследуемой данной последовательностью действий, являлось получение ООО «ТД «Петелино» налоговой выгоды за счет неуплаты налога с доходов, полученных иностранной организацией от источников в РФ, удерживаемого налоговым </a:t>
            </a:r>
            <a:r>
              <a:rPr lang="ru-RU" sz="1600" dirty="0" smtClean="0">
                <a:latin typeface="Trebuchet MS" pitchFamily="34" charset="0"/>
                <a:ea typeface="Times New Roman" panose="02020603050405020304" pitchFamily="18" charset="0"/>
              </a:rPr>
              <a:t>агентом, следовательно, </a:t>
            </a:r>
            <a:r>
              <a:rPr lang="ru-RU" sz="1600" dirty="0">
                <a:latin typeface="Trebuchet MS" pitchFamily="34" charset="0"/>
                <a:ea typeface="Times New Roman" panose="02020603050405020304" pitchFamily="18" charset="0"/>
              </a:rPr>
              <a:t>доначисление налога у источника при выплате резиденту Бермудских островов по ставке 20</a:t>
            </a:r>
            <a:r>
              <a:rPr lang="ru-RU" sz="1600" dirty="0" smtClean="0">
                <a:latin typeface="Trebuchet MS" pitchFamily="34" charset="0"/>
                <a:ea typeface="Times New Roman" panose="02020603050405020304" pitchFamily="18" charset="0"/>
              </a:rPr>
              <a:t>% обоснованно.</a:t>
            </a:r>
            <a:endParaRPr lang="ru-RU" sz="16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q"/>
            </a:pPr>
            <a:endParaRPr lang="ru-RU" sz="16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q"/>
            </a:pPr>
            <a:r>
              <a:rPr lang="ru-RU" sz="1600" dirty="0" smtClean="0">
                <a:latin typeface="Trebuchet MS" pitchFamily="34" charset="0"/>
                <a:ea typeface="Times New Roman" panose="02020603050405020304" pitchFamily="18" charset="0"/>
              </a:rPr>
              <a:t>ООО </a:t>
            </a:r>
            <a:r>
              <a:rPr lang="ru-RU" sz="1600" dirty="0">
                <a:latin typeface="Trebuchet MS" pitchFamily="34" charset="0"/>
                <a:ea typeface="Times New Roman" panose="02020603050405020304" pitchFamily="18" charset="0"/>
              </a:rPr>
              <a:t>«ТД «</a:t>
            </a:r>
            <a:r>
              <a:rPr lang="ru-RU" sz="1600" dirty="0" err="1">
                <a:latin typeface="Trebuchet MS" pitchFamily="34" charset="0"/>
                <a:ea typeface="Times New Roman" panose="02020603050405020304" pitchFamily="18" charset="0"/>
              </a:rPr>
              <a:t>Петелино</a:t>
            </a:r>
            <a:r>
              <a:rPr lang="ru-RU" sz="1600" dirty="0" smtClean="0">
                <a:latin typeface="Trebuchet MS" pitchFamily="34" charset="0"/>
                <a:ea typeface="Times New Roman" panose="02020603050405020304" pitchFamily="18" charset="0"/>
              </a:rPr>
              <a:t>» получило необоснованную налоговую выгоду </a:t>
            </a:r>
            <a:r>
              <a:rPr lang="ru-RU" sz="1600" dirty="0">
                <a:latin typeface="Trebuchet MS" pitchFamily="34" charset="0"/>
                <a:ea typeface="Times New Roman" panose="02020603050405020304" pitchFamily="18" charset="0"/>
              </a:rPr>
              <a:t>в виде применения пониженной налоговой ставки с использованием </a:t>
            </a:r>
            <a:r>
              <a:rPr lang="ru-RU" sz="1600" u="sng" dirty="0">
                <a:latin typeface="Trebuchet MS" pitchFamily="34" charset="0"/>
                <a:ea typeface="Times New Roman" panose="02020603050405020304" pitchFamily="18" charset="0"/>
              </a:rPr>
              <a:t>не имеющего иной деловой цели</a:t>
            </a:r>
            <a:r>
              <a:rPr lang="ru-RU" sz="1600" dirty="0">
                <a:latin typeface="Trebuchet MS" pitchFamily="34" charset="0"/>
                <a:ea typeface="Times New Roman" panose="02020603050405020304" pitchFamily="18" charset="0"/>
              </a:rPr>
              <a:t> сублицензионного договора, заключенного с взаимозависимыми </a:t>
            </a:r>
            <a:r>
              <a:rPr lang="ru-RU" sz="1600" dirty="0" smtClean="0">
                <a:latin typeface="Trebuchet MS" pitchFamily="34" charset="0"/>
                <a:ea typeface="Times New Roman" panose="02020603050405020304" pitchFamily="18" charset="0"/>
              </a:rPr>
              <a:t>лицами.</a:t>
            </a:r>
            <a:endParaRPr lang="ru-RU" sz="16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endParaRPr lang="ru-RU" sz="16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q"/>
            </a:pPr>
            <a:r>
              <a:rPr lang="ru-RU" sz="1600" dirty="0" smtClean="0">
                <a:latin typeface="Trebuchet MS" pitchFamily="34" charset="0"/>
                <a:ea typeface="Times New Roman" panose="02020603050405020304" pitchFamily="18" charset="0"/>
              </a:rPr>
              <a:t>Положения </a:t>
            </a:r>
            <a:r>
              <a:rPr lang="ru-RU" sz="1600" dirty="0">
                <a:latin typeface="Trebuchet MS" pitchFamily="34" charset="0"/>
                <a:ea typeface="Times New Roman" panose="02020603050405020304" pitchFamily="18" charset="0"/>
              </a:rPr>
              <a:t>Соглашения от 05.12.1998 между Правительством Российской Федерации и Правительством Республики Кипр «Об избежании двойного налогообложения в отношении налогов на доходы и капитал» направлены на устранение дискриминации при налогообложении национальных лиц одного договаривающегося государства в другом договаривающемся государстве, включая гарантию на равные условия налогообложения, и не могут использоваться для искусственного создания ситуаций по минимизации налогообложения.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0872" y="475177"/>
            <a:ext cx="5462066" cy="430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980" tIns="33991" rIns="67980" bIns="339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Clr>
                <a:srgbClr val="005AA9"/>
              </a:buClr>
            </a:pPr>
            <a:r>
              <a:rPr lang="ru-RU" sz="2500" b="1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>Выводы суда</a:t>
            </a:r>
          </a:p>
        </p:txBody>
      </p:sp>
    </p:spTree>
    <p:extLst>
      <p:ext uri="{BB962C8B-B14F-4D97-AF65-F5344CB8AC3E}">
        <p14:creationId xmlns:p14="http://schemas.microsoft.com/office/powerpoint/2010/main" val="58516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464" y="3262316"/>
            <a:ext cx="7772400" cy="1021556"/>
          </a:xfrm>
        </p:spPr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632096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9936" y="1194955"/>
            <a:ext cx="7973985" cy="5222473"/>
          </a:xfrm>
        </p:spPr>
        <p:txBody>
          <a:bodyPr/>
          <a:lstStyle/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1800" b="0" dirty="0" smtClean="0"/>
              <a:t>1) </a:t>
            </a:r>
            <a:r>
              <a:rPr lang="ru-RU" sz="1800" b="0" dirty="0" smtClean="0">
                <a:solidFill>
                  <a:srgbClr val="FFC000"/>
                </a:solidFill>
              </a:rPr>
              <a:t>Конвенция </a:t>
            </a:r>
            <a:r>
              <a:rPr lang="ru-RU" sz="1800" b="0" dirty="0">
                <a:solidFill>
                  <a:srgbClr val="FFC000"/>
                </a:solidFill>
              </a:rPr>
              <a:t>о взаимной административной помощи по налоговым делам </a:t>
            </a:r>
            <a:r>
              <a:rPr lang="ru-RU" sz="1800" b="0" dirty="0"/>
              <a:t>от 25.01.1988, с изменениями, внесенными Протоколом от </a:t>
            </a:r>
            <a:r>
              <a:rPr lang="ru-RU" sz="1800" b="0" dirty="0" smtClean="0"/>
              <a:t>27.05.2010, подписали 112 стран, в том числе офшоры;</a:t>
            </a:r>
            <a:endParaRPr lang="ru-RU" sz="1800" b="0" dirty="0"/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1800" b="0" dirty="0"/>
              <a:t>2)	</a:t>
            </a:r>
            <a:r>
              <a:rPr lang="ru-RU" sz="1800" b="0" dirty="0" smtClean="0">
                <a:solidFill>
                  <a:srgbClr val="FFC000"/>
                </a:solidFill>
              </a:rPr>
              <a:t>межправительственные соглашения </a:t>
            </a:r>
            <a:r>
              <a:rPr lang="ru-RU" sz="1800" b="0" dirty="0">
                <a:solidFill>
                  <a:srgbClr val="FFC000"/>
                </a:solidFill>
              </a:rPr>
              <a:t>(</a:t>
            </a:r>
            <a:r>
              <a:rPr lang="ru-RU" sz="1800" b="0" dirty="0" smtClean="0">
                <a:solidFill>
                  <a:srgbClr val="FFC000"/>
                </a:solidFill>
              </a:rPr>
              <a:t>конвенции</a:t>
            </a:r>
            <a:r>
              <a:rPr lang="ru-RU" sz="1800" b="0" dirty="0">
                <a:solidFill>
                  <a:srgbClr val="FFC000"/>
                </a:solidFill>
              </a:rPr>
              <a:t>) об </a:t>
            </a:r>
            <a:r>
              <a:rPr lang="ru-RU" sz="1800" b="0" dirty="0" err="1">
                <a:solidFill>
                  <a:srgbClr val="FFC000"/>
                </a:solidFill>
              </a:rPr>
              <a:t>избежании</a:t>
            </a:r>
            <a:r>
              <a:rPr lang="ru-RU" sz="1800" b="0" dirty="0">
                <a:solidFill>
                  <a:srgbClr val="FFC000"/>
                </a:solidFill>
              </a:rPr>
              <a:t> двойного налогообложения в отношении налогов на доходы (капитал) и имущество</a:t>
            </a:r>
            <a:r>
              <a:rPr lang="ru-RU" sz="1800" b="0" dirty="0"/>
              <a:t>, </a:t>
            </a:r>
            <a:r>
              <a:rPr lang="ru-RU" sz="1800" b="0" dirty="0" smtClean="0"/>
              <a:t>заключенные </a:t>
            </a:r>
            <a:r>
              <a:rPr lang="ru-RU" sz="1800" b="0" dirty="0"/>
              <a:t>между Российской Федерацией (или СССР) и иностранными государствами ;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1800" b="0" dirty="0"/>
              <a:t>3)	</a:t>
            </a:r>
            <a:r>
              <a:rPr lang="ru-RU" sz="1800" b="0" dirty="0" smtClean="0">
                <a:solidFill>
                  <a:srgbClr val="FFC000"/>
                </a:solidFill>
              </a:rPr>
              <a:t>межправительственные соглашения </a:t>
            </a:r>
            <a:r>
              <a:rPr lang="ru-RU" sz="1800" b="0" dirty="0">
                <a:solidFill>
                  <a:srgbClr val="FFC000"/>
                </a:solidFill>
              </a:rPr>
              <a:t>о сотрудничестве и взаимной помощи по вопросам соблюдения налогового законодательства</a:t>
            </a:r>
            <a:r>
              <a:rPr lang="ru-RU" sz="1800" b="0" dirty="0"/>
              <a:t>, </a:t>
            </a:r>
            <a:r>
              <a:rPr lang="ru-RU" sz="1800" b="0" dirty="0" smtClean="0"/>
              <a:t>заключенные </a:t>
            </a:r>
            <a:r>
              <a:rPr lang="ru-RU" sz="1800" b="0" dirty="0"/>
              <a:t>между Российской Федерацией и государствами-участниками СНГ;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1800" b="0" dirty="0"/>
              <a:t>4)	</a:t>
            </a:r>
            <a:r>
              <a:rPr lang="ru-RU" sz="1800" b="0" dirty="0" smtClean="0">
                <a:solidFill>
                  <a:srgbClr val="FFC000"/>
                </a:solidFill>
              </a:rPr>
              <a:t>межправительственные соглашения </a:t>
            </a:r>
            <a:r>
              <a:rPr lang="ru-RU" sz="1800" b="0" dirty="0">
                <a:solidFill>
                  <a:srgbClr val="FFC000"/>
                </a:solidFill>
              </a:rPr>
              <a:t>о сотрудничестве и обмене информацией по вопросам соблюдения налогового законодательства</a:t>
            </a:r>
            <a:r>
              <a:rPr lang="ru-RU" sz="1800" b="0" dirty="0"/>
              <a:t>, </a:t>
            </a:r>
            <a:r>
              <a:rPr lang="ru-RU" sz="1800" b="0" dirty="0" smtClean="0"/>
              <a:t>заключенные </a:t>
            </a:r>
            <a:r>
              <a:rPr lang="ru-RU" sz="1800" b="0" dirty="0"/>
              <a:t>между Российской Федерации и отдельными иностранными государствами;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1800" b="0" dirty="0"/>
              <a:t>5)	</a:t>
            </a:r>
            <a:r>
              <a:rPr lang="ru-RU" sz="1800" b="0" dirty="0" smtClean="0">
                <a:solidFill>
                  <a:srgbClr val="FFC000"/>
                </a:solidFill>
              </a:rPr>
              <a:t>межведомственные соглашения</a:t>
            </a:r>
            <a:r>
              <a:rPr lang="ru-RU" sz="1800" b="0" dirty="0" smtClean="0"/>
              <a:t>, заключенные </a:t>
            </a:r>
            <a:r>
              <a:rPr lang="ru-RU" sz="1800" b="0" dirty="0"/>
              <a:t>между ФНС России/МНС России и компетентными органами отдельных иностранных государств</a:t>
            </a:r>
            <a:r>
              <a:rPr lang="ru-RU" sz="1600" b="0" dirty="0"/>
              <a:t>.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endParaRPr lang="ru-RU" sz="1600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089" y="326973"/>
            <a:ext cx="7930833" cy="816027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002060"/>
                </a:solidFill>
              </a:rPr>
              <a:t>Правовая основа обмена информацией: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404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73088" y="1215737"/>
            <a:ext cx="7781203" cy="4652660"/>
          </a:xfrm>
        </p:spPr>
        <p:txBody>
          <a:bodyPr/>
          <a:lstStyle/>
          <a:p>
            <a:pPr algn="just">
              <a:spcBef>
                <a:spcPts val="1026"/>
              </a:spcBef>
              <a:buFontTx/>
              <a:buChar char="-"/>
            </a:pPr>
            <a:r>
              <a:rPr lang="ru-RU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 российского налогоплательщика, связанной с лицами, находящимися в иностранных государствах</a:t>
            </a:r>
            <a:r>
              <a:rPr lang="ru-RU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just">
              <a:spcBef>
                <a:spcPts val="1026"/>
              </a:spcBef>
              <a:buFontTx/>
              <a:buChar char="-"/>
            </a:pPr>
            <a:r>
              <a:rPr lang="ru-RU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</a:t>
            </a:r>
            <a:r>
              <a:rPr lang="ru-RU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 иностранных налогоплательщиков в связи с получением ими доходов от </a:t>
            </a:r>
            <a:r>
              <a:rPr lang="ru-RU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источников </a:t>
            </a:r>
            <a:r>
              <a:rPr lang="ru-RU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РФ.</a:t>
            </a:r>
          </a:p>
          <a:p>
            <a:pPr marL="0" indent="0">
              <a:spcBef>
                <a:spcPts val="1026"/>
              </a:spcBef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В </a:t>
            </a:r>
            <a:r>
              <a:rPr lang="ru-RU" sz="2800" dirty="0">
                <a:solidFill>
                  <a:schemeClr val="tx1"/>
                </a:solidFill>
              </a:rPr>
              <a:t>связи </a:t>
            </a:r>
            <a:r>
              <a:rPr lang="ru-RU" sz="2800" dirty="0" smtClean="0">
                <a:solidFill>
                  <a:schemeClr val="tx1"/>
                </a:solidFill>
              </a:rPr>
              <a:t>со следующими </a:t>
            </a:r>
            <a:r>
              <a:rPr lang="ru-RU" sz="2800" dirty="0">
                <a:solidFill>
                  <a:schemeClr val="tx1"/>
                </a:solidFill>
              </a:rPr>
              <a:t>рисками: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1026"/>
              </a:spcBef>
              <a:buNone/>
            </a:pPr>
            <a:r>
              <a:rPr lang="ru-RU" sz="2400" dirty="0" smtClean="0">
                <a:solidFill>
                  <a:srgbClr val="FFC000"/>
                </a:solidFill>
              </a:rPr>
              <a:t>- </a:t>
            </a:r>
            <a:r>
              <a:rPr lang="ru-RU" sz="2400" dirty="0">
                <a:solidFill>
                  <a:srgbClr val="FFC000"/>
                </a:solidFill>
              </a:rPr>
              <a:t>злоупотребление международным правом, </a:t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rgbClr val="FFC000"/>
                </a:solidFill>
              </a:rPr>
              <a:t>- фиктивные сделки</a:t>
            </a:r>
            <a:r>
              <a:rPr lang="ru-RU" sz="2400" dirty="0" smtClean="0">
                <a:solidFill>
                  <a:srgbClr val="FFC000"/>
                </a:solidFill>
              </a:rPr>
              <a:t>,</a:t>
            </a:r>
            <a:r>
              <a:rPr lang="ru-RU" sz="2400" dirty="0">
                <a:solidFill>
                  <a:srgbClr val="FFC000"/>
                </a:solidFill>
              </a:rPr>
              <a:t/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rgbClr val="FFC000"/>
                </a:solidFill>
              </a:rPr>
              <a:t>- фактическое право на доход</a:t>
            </a:r>
            <a:r>
              <a:rPr lang="ru-RU" sz="2400" dirty="0" smtClean="0">
                <a:solidFill>
                  <a:srgbClr val="FFC000"/>
                </a:solidFill>
              </a:rPr>
              <a:t>,</a:t>
            </a:r>
            <a:r>
              <a:rPr lang="ru-RU" sz="2400" dirty="0">
                <a:solidFill>
                  <a:srgbClr val="FFC000"/>
                </a:solidFill>
              </a:rPr>
              <a:t/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rgbClr val="FFC000"/>
                </a:solidFill>
              </a:rPr>
              <a:t>- трансфертное ценообразование</a:t>
            </a:r>
            <a:r>
              <a:rPr lang="ru-RU" sz="2400" dirty="0" smtClean="0">
                <a:solidFill>
                  <a:srgbClr val="FFC000"/>
                </a:solidFill>
              </a:rPr>
              <a:t>,</a:t>
            </a:r>
            <a:r>
              <a:rPr lang="ru-RU" sz="2400" dirty="0">
                <a:solidFill>
                  <a:srgbClr val="FFC000"/>
                </a:solidFill>
              </a:rPr>
              <a:t/>
            </a:r>
            <a:br>
              <a:rPr lang="ru-RU" sz="2400" dirty="0">
                <a:solidFill>
                  <a:srgbClr val="FFC000"/>
                </a:solidFill>
              </a:rPr>
            </a:br>
            <a:r>
              <a:rPr lang="ru-RU" sz="2400" dirty="0">
                <a:solidFill>
                  <a:srgbClr val="FFC000"/>
                </a:solidFill>
              </a:rPr>
              <a:t>- контролируемая </a:t>
            </a:r>
            <a:r>
              <a:rPr lang="ru-RU" sz="2400" dirty="0" smtClean="0">
                <a:solidFill>
                  <a:srgbClr val="FFC000"/>
                </a:solidFill>
              </a:rPr>
              <a:t>задолженность и др.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089" y="353291"/>
            <a:ext cx="7930833" cy="1226127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Необходимость </a:t>
            </a:r>
            <a:r>
              <a:rPr lang="ru-RU" sz="2800" dirty="0">
                <a:solidFill>
                  <a:srgbClr val="002060"/>
                </a:solidFill>
              </a:rPr>
              <a:t>получения </a:t>
            </a:r>
            <a:r>
              <a:rPr lang="ru-RU" sz="2800" dirty="0" smtClean="0">
                <a:solidFill>
                  <a:srgbClr val="002060"/>
                </a:solidFill>
              </a:rPr>
              <a:t>информации:</a:t>
            </a: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01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3200" b="0" dirty="0" smtClean="0">
                <a:solidFill>
                  <a:srgbClr val="FFC000"/>
                </a:solidFill>
              </a:rPr>
              <a:t>Импорта/экспорта </a:t>
            </a:r>
            <a:r>
              <a:rPr lang="ru-RU" sz="3200" b="0" dirty="0">
                <a:solidFill>
                  <a:srgbClr val="FFC000"/>
                </a:solidFill>
              </a:rPr>
              <a:t>товаров и </a:t>
            </a:r>
            <a:r>
              <a:rPr lang="ru-RU" sz="3200" b="0" dirty="0" smtClean="0">
                <a:solidFill>
                  <a:srgbClr val="FFC000"/>
                </a:solidFill>
              </a:rPr>
              <a:t>услуг,</a:t>
            </a:r>
            <a:endParaRPr lang="ru-RU" sz="3200" b="0" dirty="0">
              <a:solidFill>
                <a:srgbClr val="FFC000"/>
              </a:solidFill>
            </a:endParaRP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3200" b="0" dirty="0" smtClean="0">
                <a:solidFill>
                  <a:srgbClr val="FFC000"/>
                </a:solidFill>
              </a:rPr>
              <a:t>внутригруппового финансирования,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3200" b="0" dirty="0" smtClean="0">
                <a:solidFill>
                  <a:srgbClr val="FFC000"/>
                </a:solidFill>
              </a:rPr>
              <a:t>внутригрупповых услуг,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3200" b="0" dirty="0" smtClean="0">
                <a:solidFill>
                  <a:srgbClr val="FFC000"/>
                </a:solidFill>
              </a:rPr>
              <a:t>сделок </a:t>
            </a:r>
            <a:r>
              <a:rPr lang="ru-RU" sz="3200" b="0" dirty="0">
                <a:solidFill>
                  <a:srgbClr val="FFC000"/>
                </a:solidFill>
              </a:rPr>
              <a:t>с нематериальными активами и ценными </a:t>
            </a:r>
            <a:r>
              <a:rPr lang="ru-RU" sz="3200" b="0" dirty="0" smtClean="0">
                <a:solidFill>
                  <a:srgbClr val="FFC000"/>
                </a:solidFill>
              </a:rPr>
              <a:t>бумагами,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3200" b="0" dirty="0" smtClean="0">
                <a:solidFill>
                  <a:srgbClr val="FFC000"/>
                </a:solidFill>
              </a:rPr>
              <a:t>выплаты </a:t>
            </a:r>
            <a:r>
              <a:rPr lang="ru-RU" sz="3200" b="0" dirty="0" smtClean="0">
                <a:solidFill>
                  <a:srgbClr val="FFC000"/>
                </a:solidFill>
              </a:rPr>
              <a:t>дивидендов.</a:t>
            </a:r>
            <a:endParaRPr lang="ru-RU" sz="3200" b="0" dirty="0">
              <a:solidFill>
                <a:srgbClr val="FFC000"/>
              </a:solidFill>
            </a:endParaRPr>
          </a:p>
          <a:p>
            <a:pPr marL="0" indent="0">
              <a:spcBef>
                <a:spcPts val="1026"/>
              </a:spcBef>
              <a:buNone/>
            </a:pPr>
            <a:endParaRPr lang="ru-RU" sz="1600" b="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В </a:t>
            </a:r>
            <a:r>
              <a:rPr lang="ru-RU" sz="3600" dirty="0">
                <a:solidFill>
                  <a:srgbClr val="002060"/>
                </a:solidFill>
              </a:rPr>
              <a:t>отношении:</a:t>
            </a:r>
            <a:br>
              <a:rPr lang="ru-RU" sz="3600" dirty="0">
                <a:solidFill>
                  <a:srgbClr val="002060"/>
                </a:solidFill>
              </a:rPr>
            </a:b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508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50225" y="501071"/>
            <a:ext cx="8109434" cy="1105803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Источники информации об иностранной организации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6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2635" y="1606875"/>
            <a:ext cx="7471728" cy="4829253"/>
          </a:xfr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 sz="13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3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3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 smtClean="0"/>
          </a:p>
          <a:p>
            <a:pPr marL="619527" indent="-285750">
              <a:buFont typeface="Arial" panose="020B0604020202020204" pitchFamily="34" charset="0"/>
              <a:buChar char="•"/>
            </a:pPr>
            <a:endParaRPr lang="ru-RU" sz="1600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415886213"/>
              </p:ext>
            </p:extLst>
          </p:nvPr>
        </p:nvGraphicFramePr>
        <p:xfrm>
          <a:off x="1049147" y="1484784"/>
          <a:ext cx="731158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310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1132" y="3075709"/>
            <a:ext cx="7930834" cy="3501736"/>
          </a:xfrm>
        </p:spPr>
        <p:txBody>
          <a:bodyPr/>
          <a:lstStyle/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/>
              <a:t>Малайзия остров </a:t>
            </a:r>
            <a:r>
              <a:rPr lang="ru-RU" sz="2000" b="0" dirty="0" err="1" smtClean="0"/>
              <a:t>Лабуан</a:t>
            </a:r>
            <a:r>
              <a:rPr lang="ru-RU" sz="2000" b="0" dirty="0" smtClean="0"/>
              <a:t>,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/>
              <a:t>Княжество Лихтенштейн,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/>
              <a:t>Китай - Макао,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err="1" smtClean="0"/>
              <a:t>Оъединенные</a:t>
            </a:r>
            <a:r>
              <a:rPr lang="ru-RU" sz="2000" b="0" dirty="0" smtClean="0"/>
              <a:t> Арабские Эмираты,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/>
              <a:t>Мальдивская Республика и др.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/>
              <a:t>Британские </a:t>
            </a:r>
            <a:r>
              <a:rPr lang="ru-RU" sz="2000" b="0" dirty="0"/>
              <a:t>Виргинских </a:t>
            </a:r>
            <a:r>
              <a:rPr lang="ru-RU" sz="2000" b="0" dirty="0" smtClean="0"/>
              <a:t>острова</a:t>
            </a:r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/>
              <a:t>Сейшельские островов</a:t>
            </a:r>
          </a:p>
          <a:p>
            <a:pPr marL="0" indent="0">
              <a:spcBef>
                <a:spcPts val="1026"/>
              </a:spcBef>
              <a:buNone/>
            </a:pPr>
            <a:r>
              <a:rPr lang="ru-RU" sz="2000" b="0" dirty="0" smtClean="0">
                <a:solidFill>
                  <a:srgbClr val="FF0000"/>
                </a:solidFill>
              </a:rPr>
              <a:t>Гонконг</a:t>
            </a:r>
            <a:r>
              <a:rPr lang="ru-RU" sz="2000" b="0" dirty="0" smtClean="0"/>
              <a:t> </a:t>
            </a:r>
            <a:r>
              <a:rPr lang="ru-RU" sz="2000" b="0" dirty="0"/>
              <a:t>в 2017 г. и </a:t>
            </a:r>
            <a:r>
              <a:rPr lang="ru-RU" sz="2000" b="0" dirty="0">
                <a:solidFill>
                  <a:srgbClr val="FF0000"/>
                </a:solidFill>
              </a:rPr>
              <a:t>Кипр</a:t>
            </a:r>
            <a:r>
              <a:rPr lang="ru-RU" sz="2000" b="0" dirty="0"/>
              <a:t> 2015 г. исключены из списка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089" y="633844"/>
            <a:ext cx="7930833" cy="2202873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C000"/>
                </a:solidFill>
              </a:rPr>
              <a:t>П</a:t>
            </a:r>
            <a:r>
              <a:rPr lang="ru-RU" sz="1800" dirty="0" smtClean="0">
                <a:solidFill>
                  <a:srgbClr val="FFC000"/>
                </a:solidFill>
              </a:rPr>
              <a:t>ри</a:t>
            </a:r>
            <a:r>
              <a:rPr lang="ru-RU" sz="1800" dirty="0" smtClean="0">
                <a:solidFill>
                  <a:schemeClr val="accent6"/>
                </a:solidFill>
              </a:rPr>
              <a:t>каз Минфина </a:t>
            </a:r>
            <a:r>
              <a:rPr lang="ru-RU" sz="1800" dirty="0">
                <a:solidFill>
                  <a:schemeClr val="accent6"/>
                </a:solidFill>
              </a:rPr>
              <a:t>России от 13.11.2007 N 108н (ред. от 02.11.2017) "Об утверждении Перечня государств и территорий, предоставляющих льготный налоговый режим налогообложения и (или) не предусматривающих раскрытия и предоставления информации при проведении финансовых </a:t>
            </a:r>
            <a:r>
              <a:rPr lang="ru-RU" sz="1800" dirty="0" smtClean="0">
                <a:solidFill>
                  <a:schemeClr val="accent6"/>
                </a:solidFill>
              </a:rPr>
              <a:t>операций </a:t>
            </a:r>
            <a:br>
              <a:rPr lang="ru-RU" sz="1800" dirty="0" smtClean="0">
                <a:solidFill>
                  <a:schemeClr val="accent6"/>
                </a:solidFill>
              </a:rPr>
            </a:br>
            <a:r>
              <a:rPr lang="ru-RU" sz="1800" dirty="0" smtClean="0">
                <a:solidFill>
                  <a:schemeClr val="accent6"/>
                </a:solidFill>
              </a:rPr>
              <a:t> </a:t>
            </a:r>
            <a:r>
              <a:rPr lang="ru-RU" sz="1800" dirty="0">
                <a:solidFill>
                  <a:schemeClr val="accent6"/>
                </a:solidFill>
              </a:rPr>
              <a:t>(</a:t>
            </a:r>
            <a:r>
              <a:rPr lang="ru-RU" sz="3200" dirty="0">
                <a:solidFill>
                  <a:srgbClr val="FF0000"/>
                </a:solidFill>
              </a:rPr>
              <a:t>офшорные зоны</a:t>
            </a:r>
            <a:r>
              <a:rPr lang="ru-RU" sz="1800" dirty="0" smtClean="0">
                <a:solidFill>
                  <a:schemeClr val="accent6"/>
                </a:solidFill>
              </a:rPr>
              <a:t>)".</a:t>
            </a:r>
            <a:br>
              <a:rPr lang="ru-RU" sz="1800" dirty="0" smtClean="0">
                <a:solidFill>
                  <a:schemeClr val="accent6"/>
                </a:solidFill>
              </a:rPr>
            </a:br>
            <a:r>
              <a:rPr lang="ru-RU" sz="1800" dirty="0" smtClean="0">
                <a:solidFill>
                  <a:schemeClr val="accent6"/>
                </a:solidFill>
              </a:rPr>
              <a:t> </a:t>
            </a:r>
            <a:r>
              <a:rPr lang="ru-RU" sz="2000" dirty="0">
                <a:solidFill>
                  <a:schemeClr val="accent6"/>
                </a:solidFill>
              </a:rPr>
              <a:t>На текущий момент в списке 40 </a:t>
            </a:r>
            <a:r>
              <a:rPr lang="ru-RU" sz="2000" dirty="0" smtClean="0">
                <a:solidFill>
                  <a:schemeClr val="accent6"/>
                </a:solidFill>
              </a:rPr>
              <a:t>стран</a:t>
            </a:r>
            <a:r>
              <a:rPr lang="ru-RU" sz="2000" dirty="0" smtClean="0">
                <a:solidFill>
                  <a:schemeClr val="accent6"/>
                </a:solidFill>
              </a:rPr>
              <a:t>, в том числе:</a:t>
            </a:r>
            <a:r>
              <a:rPr lang="ru-RU" sz="2000" dirty="0">
                <a:solidFill>
                  <a:srgbClr val="FFC000"/>
                </a:solidFill>
              </a:rPr>
              <a:t/>
            </a:r>
            <a:br>
              <a:rPr lang="ru-RU" sz="2000" dirty="0">
                <a:solidFill>
                  <a:srgbClr val="FFC000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547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124" y="1787227"/>
            <a:ext cx="6236287" cy="3274538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3900" u="sng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>ООО «ТД «Петелино»</a:t>
            </a:r>
            <a:br>
              <a:rPr lang="ru-RU" sz="3900" u="sng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3900" u="sng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/>
            </a:r>
            <a:br>
              <a:rPr lang="ru-RU" sz="3900" u="sng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>Постановление суда от 04.08.2015</a:t>
            </a:r>
            <a:br>
              <a:rPr lang="ru-RU" sz="2700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>№ 09АП-28112/2015.</a:t>
            </a:r>
            <a:br>
              <a:rPr lang="ru-RU" sz="2700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2700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>Рассмотрение дела завершено.</a:t>
            </a:r>
            <a:br>
              <a:rPr lang="ru-RU" sz="2700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rgbClr val="005AA9"/>
                </a:solidFill>
                <a:latin typeface="Trebuchet MS" pitchFamily="34" charset="0"/>
                <a:cs typeface="Times New Roman" panose="02020603050405020304" pitchFamily="18" charset="0"/>
              </a:rPr>
            </a:br>
            <a:endParaRPr lang="ru-RU" sz="2900" dirty="0">
              <a:solidFill>
                <a:srgbClr val="005AA9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9"/>
          <p:cNvSpPr txBox="1">
            <a:spLocks/>
          </p:cNvSpPr>
          <p:nvPr/>
        </p:nvSpPr>
        <p:spPr>
          <a:xfrm>
            <a:off x="6268952" y="1693276"/>
            <a:ext cx="1166655" cy="379690"/>
          </a:xfrm>
          <a:prstGeom prst="rect">
            <a:avLst/>
          </a:prstGeom>
        </p:spPr>
        <p:txBody>
          <a:bodyPr vert="horz" lIns="60687" tIns="30344" rIns="60687" bIns="30344" rtlCol="0" anchor="t">
            <a:normAutofit fontScale="25000" lnSpcReduction="20000"/>
          </a:bodyPr>
          <a:lstStyle>
            <a:lvl1pPr algn="l" defTabSz="816296" rtl="0" eaLnBrk="1" latinLnBrk="0" hangingPunct="1">
              <a:lnSpc>
                <a:spcPts val="5400"/>
              </a:lnSpc>
              <a:spcBef>
                <a:spcPct val="0"/>
              </a:spcBef>
              <a:buNone/>
              <a:defRPr sz="4700" b="1" i="0" kern="1200">
                <a:solidFill>
                  <a:srgbClr val="8D8C9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100" dirty="0"/>
          </a:p>
        </p:txBody>
      </p:sp>
      <p:sp>
        <p:nvSpPr>
          <p:cNvPr id="4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324081" y="6041425"/>
            <a:ext cx="619711" cy="631834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463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08570" y="807609"/>
            <a:ext cx="5113884" cy="5886922"/>
          </a:xfrm>
          <a:prstGeom prst="rect">
            <a:avLst/>
          </a:prstGeom>
        </p:spPr>
        <p:txBody>
          <a:bodyPr wrap="square" lIns="77126" tIns="38562" rIns="77126" bIns="38562">
            <a:spAutoFit/>
          </a:bodyPr>
          <a:lstStyle/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Между ООО «ТД «Петелино» и CG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TL 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(Кипр) заключен </a:t>
            </a:r>
            <a:r>
              <a:rPr lang="ru-RU" sz="1400" dirty="0" err="1">
                <a:latin typeface="Trebuchet MS" pitchFamily="34" charset="0"/>
                <a:ea typeface="Times New Roman" panose="02020603050405020304" pitchFamily="18" charset="0"/>
              </a:rPr>
              <a:t>сублицензионный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 договор на использование ТЗ на территории РФ.</a:t>
            </a: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За использование ТЗ ООО «ТД «Петелино» выплачивает и 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CGT Ltd (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Кипр) вознаграждение в виде периодических платежей - исходя из 0,05 доллара США за один килограмм готовой продукции) и фиксированных – 2500 долларов США в календарный квартал.</a:t>
            </a: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На основании документов, полученных от Роспатента установлено, что правообладателем вышеуказанного товарного знака является компания резидент Бермудских островов – CGM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&amp;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F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 Ltd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.</a:t>
            </a: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За пользование ТЗ 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CGT Ltd (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Кипр) выплачивает Лицензиару CGM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&amp;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F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 Ltd 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(Бермуды) вознаграждение в виде периодических платежей - исходя из 0,05 доллара США за один килограмм готовой продукции, реализованной ООО «ТД «Петелино». </a:t>
            </a: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Сумма платежей, выплаченных ООО «ТД «Петелино» в адрес 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CGT Ltd 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(Кипр), превышала сумму платежей, перечисленных 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CGT Ltd 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(Кипр) компании 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CGM&amp;F Ltd 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(Бермуды) только на сумму фиксированные платежи.</a:t>
            </a: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На основании списков аффилированных лиц, опубликованных в сети Интернет установлено, что вышеперечисленные компании являются аффилированными лицами, а компания 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CGM&amp;F Ltd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 (Бермуды) является 100% акционером 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CG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Т</a:t>
            </a:r>
            <a:r>
              <a:rPr lang="en-US" sz="1400" dirty="0">
                <a:latin typeface="Trebuchet MS" pitchFamily="34" charset="0"/>
                <a:ea typeface="Times New Roman" panose="02020603050405020304" pitchFamily="18" charset="0"/>
              </a:rPr>
              <a:t> Ltd</a:t>
            </a:r>
            <a:r>
              <a:rPr lang="ru-RU" sz="1400" dirty="0">
                <a:latin typeface="Trebuchet MS" pitchFamily="34" charset="0"/>
                <a:ea typeface="Times New Roman" panose="02020603050405020304" pitchFamily="18" charset="0"/>
              </a:rPr>
              <a:t> (Кипр).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74913" y="1435236"/>
            <a:ext cx="149128" cy="33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811" tIns="36905" rIns="73811" bIns="3690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70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11735" y="1537788"/>
            <a:ext cx="149128" cy="33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73811" tIns="36905" rIns="73811" bIns="3690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70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32" y="1495746"/>
            <a:ext cx="3033560" cy="519878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723410" y="228779"/>
            <a:ext cx="8444554" cy="718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980" tIns="33991" rIns="67980" bIns="339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ru-RU" sz="2500" b="1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>В ходе проведения ВНП установлено:</a:t>
            </a:r>
          </a:p>
        </p:txBody>
      </p:sp>
    </p:spTree>
    <p:extLst>
      <p:ext uri="{BB962C8B-B14F-4D97-AF65-F5344CB8AC3E}">
        <p14:creationId xmlns:p14="http://schemas.microsoft.com/office/powerpoint/2010/main" val="295950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10425" y="1607140"/>
            <a:ext cx="3910618" cy="4925358"/>
          </a:xfrm>
          <a:prstGeom prst="rect">
            <a:avLst/>
          </a:prstGeom>
        </p:spPr>
        <p:txBody>
          <a:bodyPr wrap="square" lIns="77126" tIns="38562" rIns="77126" bIns="38562">
            <a:spAutoFit/>
          </a:bodyPr>
          <a:lstStyle/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q"/>
            </a:pPr>
            <a:r>
              <a:rPr lang="ru-RU" sz="1500" b="1" u="sng" dirty="0">
                <a:latin typeface="Trebuchet MS" pitchFamily="34" charset="0"/>
                <a:ea typeface="Times New Roman" panose="02020603050405020304" pitchFamily="18" charset="0"/>
              </a:rPr>
              <a:t>РОССИЯ</a:t>
            </a:r>
          </a:p>
          <a:p>
            <a:pPr algn="just">
              <a:buClr>
                <a:srgbClr val="005AA9"/>
              </a:buClr>
            </a:pPr>
            <a:endParaRPr lang="ru-RU" sz="1500" b="1" u="sng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ü"/>
            </a:pPr>
            <a:r>
              <a:rPr lang="ru-RU" sz="1500" dirty="0">
                <a:latin typeface="Trebuchet MS" pitchFamily="34" charset="0"/>
                <a:ea typeface="Times New Roman" panose="02020603050405020304" pitchFamily="18" charset="0"/>
              </a:rPr>
              <a:t>Налог у источника при выплате отсутствует.</a:t>
            </a: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ü"/>
            </a:pPr>
            <a:endParaRPr lang="ru-RU" sz="15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endParaRPr lang="ru-RU" sz="15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endParaRPr lang="ru-RU" sz="15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q"/>
            </a:pPr>
            <a:r>
              <a:rPr lang="ru-RU" sz="1500" b="1" u="sng" dirty="0">
                <a:latin typeface="Trebuchet MS" pitchFamily="34" charset="0"/>
                <a:ea typeface="Times New Roman" panose="02020603050405020304" pitchFamily="18" charset="0"/>
              </a:rPr>
              <a:t>КИПР</a:t>
            </a:r>
          </a:p>
          <a:p>
            <a:pPr algn="just">
              <a:buClr>
                <a:srgbClr val="005AA9"/>
              </a:buClr>
            </a:pPr>
            <a:endParaRPr lang="ru-RU" sz="1500" b="1" u="sng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ü"/>
            </a:pPr>
            <a:r>
              <a:rPr lang="ru-RU" sz="1500" dirty="0">
                <a:latin typeface="Trebuchet MS" pitchFamily="34" charset="0"/>
                <a:ea typeface="Times New Roman" panose="02020603050405020304" pitchFamily="18" charset="0"/>
              </a:rPr>
              <a:t>уплата налога с доходов по ставке 10%, только в части превышения полученного дохода над расходом</a:t>
            </a: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ü"/>
            </a:pPr>
            <a:r>
              <a:rPr lang="ru-RU" sz="1500" dirty="0">
                <a:latin typeface="Trebuchet MS" pitchFamily="34" charset="0"/>
                <a:ea typeface="Times New Roman" panose="02020603050405020304" pitchFamily="18" charset="0"/>
              </a:rPr>
              <a:t>налог у источника отсутствует</a:t>
            </a: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endParaRPr lang="ru-RU" sz="15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algn="just">
              <a:buClr>
                <a:srgbClr val="005AA9"/>
              </a:buClr>
            </a:pPr>
            <a:endParaRPr lang="ru-RU" sz="15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q"/>
            </a:pPr>
            <a:r>
              <a:rPr lang="ru-RU" sz="1500" b="1" u="sng" dirty="0">
                <a:latin typeface="Trebuchet MS" pitchFamily="34" charset="0"/>
                <a:ea typeface="Times New Roman" panose="02020603050405020304" pitchFamily="18" charset="0"/>
              </a:rPr>
              <a:t>БЕРМУДЫ</a:t>
            </a:r>
          </a:p>
          <a:p>
            <a:pPr algn="just">
              <a:buClr>
                <a:srgbClr val="005AA9"/>
              </a:buClr>
            </a:pPr>
            <a:endParaRPr lang="ru-RU" sz="1500" b="1" u="sng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50460" indent="-250460" algn="just">
              <a:buClr>
                <a:srgbClr val="005AA9"/>
              </a:buClr>
              <a:buFont typeface="Wingdings" pitchFamily="2" charset="2"/>
              <a:buChar char="ü"/>
            </a:pPr>
            <a:r>
              <a:rPr lang="ru-RU" sz="1500" dirty="0">
                <a:latin typeface="Trebuchet MS" pitchFamily="34" charset="0"/>
                <a:ea typeface="Times New Roman" panose="02020603050405020304" pitchFamily="18" charset="0"/>
              </a:rPr>
              <a:t>Доходы не подлежат налогообложению</a:t>
            </a:r>
          </a:p>
          <a:p>
            <a:pPr marL="230654" indent="-230654" algn="just">
              <a:buClr>
                <a:srgbClr val="005AA9"/>
              </a:buClr>
              <a:buFont typeface="Wingdings" panose="05000000000000000000" pitchFamily="2" charset="2"/>
              <a:buChar char="§"/>
            </a:pPr>
            <a:endParaRPr lang="ru-RU" sz="1500" dirty="0">
              <a:latin typeface="Trebuchet MS" pitchFamily="34" charset="0"/>
              <a:ea typeface="Times New Roman" panose="02020603050405020304" pitchFamily="18" charset="0"/>
            </a:endParaRPr>
          </a:p>
          <a:p>
            <a:pPr marL="241017" indent="-241017" algn="just">
              <a:buClr>
                <a:srgbClr val="005AA9"/>
              </a:buClr>
              <a:buFont typeface="Wingdings" panose="05000000000000000000" pitchFamily="2" charset="2"/>
              <a:buChar char="ü"/>
            </a:pPr>
            <a:endParaRPr lang="ru-RU" sz="1500" dirty="0">
              <a:latin typeface="Trebuchet MS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6691" y="490021"/>
            <a:ext cx="8242378" cy="4307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980" tIns="33991" rIns="67980" bIns="339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rgbClr val="005AA9"/>
              </a:buClr>
            </a:pPr>
            <a:r>
              <a:rPr lang="ru-RU" sz="2500" b="1" dirty="0">
                <a:solidFill>
                  <a:srgbClr val="FDFFFC"/>
                </a:solidFill>
                <a:latin typeface="Trebuchet MS" pitchFamily="34" charset="0"/>
                <a:cs typeface="Times New Roman" panose="02020603050405020304" pitchFamily="18" charset="0"/>
              </a:rPr>
              <a:t>Налогообложение (налоговые последствия) сделок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31231" y="1600302"/>
            <a:ext cx="2087989" cy="901228"/>
          </a:xfrm>
          <a:prstGeom prst="rect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0074" rIns="0" bIns="40074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ООО «ТД «Петелино»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Россия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1231" y="3451187"/>
            <a:ext cx="2087989" cy="9012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504F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0074" rIns="0" bIns="40074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CG Trading Limited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Кипр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1230" y="5205507"/>
            <a:ext cx="2087989" cy="901228"/>
          </a:xfrm>
          <a:prstGeom prst="rect">
            <a:avLst/>
          </a:prstGeom>
          <a:solidFill>
            <a:srgbClr val="FFFF99"/>
          </a:solidFill>
          <a:ln>
            <a:solidFill>
              <a:srgbClr val="8D8C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0074" rIns="0" bIns="40074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CG Marketing and Finance Limited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Бермуды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31513" y="5513317"/>
            <a:ext cx="1662512" cy="30613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rgbClr val="504F5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dirty="0">
                <a:solidFill>
                  <a:srgbClr val="FF0000"/>
                </a:solidFill>
              </a:rPr>
              <a:t>Налог с доходов – 0%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19219" y="3451188"/>
            <a:ext cx="1662512" cy="90122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rgbClr val="504F5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>
                <a:solidFill>
                  <a:srgbClr val="FF0000"/>
                </a:solidFill>
              </a:rPr>
              <a:t>Налог у источника – 0%</a:t>
            </a:r>
          </a:p>
          <a:p>
            <a:pPr algn="ctr"/>
            <a:r>
              <a:rPr lang="ru-RU" sz="1100" dirty="0">
                <a:solidFill>
                  <a:srgbClr val="FF0000"/>
                </a:solidFill>
              </a:rPr>
              <a:t>Налог с доходов – 10%</a:t>
            </a:r>
          </a:p>
          <a:p>
            <a:pPr algn="ctr"/>
            <a:r>
              <a:rPr lang="ru-RU" sz="1100" dirty="0">
                <a:solidFill>
                  <a:srgbClr val="FF0000"/>
                </a:solidFill>
              </a:rPr>
              <a:t>с 12,5 </a:t>
            </a:r>
            <a:r>
              <a:rPr lang="ru-RU" sz="1100" dirty="0" err="1">
                <a:solidFill>
                  <a:srgbClr val="FF0000"/>
                </a:solidFill>
              </a:rPr>
              <a:t>тыс.долл.США</a:t>
            </a:r>
            <a:endParaRPr lang="ru-RU" sz="1100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19534" y="1897848"/>
            <a:ext cx="1662512" cy="30613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rgbClr val="504F5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200" dirty="0">
                <a:solidFill>
                  <a:srgbClr val="FF0000"/>
                </a:solidFill>
              </a:rPr>
              <a:t>Налог у источника – 0%</a:t>
            </a:r>
          </a:p>
        </p:txBody>
      </p:sp>
      <p:cxnSp>
        <p:nvCxnSpPr>
          <p:cNvPr id="15" name="Прямая со стрелкой 14"/>
          <p:cNvCxnSpPr>
            <a:stCxn id="9" idx="2"/>
            <a:endCxn id="10" idx="0"/>
          </p:cNvCxnSpPr>
          <p:nvPr/>
        </p:nvCxnSpPr>
        <p:spPr>
          <a:xfrm flipH="1">
            <a:off x="1675225" y="4352416"/>
            <a:ext cx="1" cy="853092"/>
          </a:xfrm>
          <a:prstGeom prst="straightConnector1">
            <a:avLst/>
          </a:prstGeom>
          <a:ln w="2222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  <a:endCxn id="9" idx="0"/>
          </p:cNvCxnSpPr>
          <p:nvPr/>
        </p:nvCxnSpPr>
        <p:spPr>
          <a:xfrm>
            <a:off x="1675225" y="2501531"/>
            <a:ext cx="0" cy="949657"/>
          </a:xfrm>
          <a:prstGeom prst="straightConnector1">
            <a:avLst/>
          </a:prstGeom>
          <a:ln w="22225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699553" y="2823290"/>
            <a:ext cx="1908811" cy="40977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Роялти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1,3 млн. + 12,5 </a:t>
            </a:r>
            <a:r>
              <a:rPr lang="ru-RU" sz="1100" dirty="0" err="1">
                <a:solidFill>
                  <a:schemeClr val="tx1"/>
                </a:solidFill>
              </a:rPr>
              <a:t>тыс.долл.США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884277" y="4574072"/>
            <a:ext cx="1600938" cy="40977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100" dirty="0">
                <a:solidFill>
                  <a:schemeClr val="tx1"/>
                </a:solidFill>
              </a:rPr>
              <a:t>Роялти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1,3 млн. </a:t>
            </a:r>
            <a:r>
              <a:rPr lang="ru-RU" sz="1100" dirty="0" err="1">
                <a:solidFill>
                  <a:schemeClr val="tx1"/>
                </a:solidFill>
              </a:rPr>
              <a:t>долл</a:t>
            </a:r>
            <a:r>
              <a:rPr lang="ru-RU" sz="1100" dirty="0">
                <a:solidFill>
                  <a:schemeClr val="tx1"/>
                </a:solidFill>
              </a:rPr>
              <a:t> . США</a:t>
            </a:r>
          </a:p>
        </p:txBody>
      </p:sp>
    </p:spTree>
    <p:extLst>
      <p:ext uri="{BB962C8B-B14F-4D97-AF65-F5344CB8AC3E}">
        <p14:creationId xmlns:p14="http://schemas.microsoft.com/office/powerpoint/2010/main" val="138063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Шаблон_ГНИВЦ_2</Template>
  <TotalTime>44349</TotalTime>
  <Words>662</Words>
  <Application>Microsoft Office PowerPoint</Application>
  <PresentationFormat>Экран (4:3)</PresentationFormat>
  <Paragraphs>112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6_Специальное оформление</vt:lpstr>
      <vt:lpstr>Международный запрос как исключительная возможность при проведении мероприятий налогового контроля</vt:lpstr>
      <vt:lpstr>    Правовая основа обмена информацией:</vt:lpstr>
      <vt:lpstr>Необходимость получения информации: </vt:lpstr>
      <vt:lpstr> В отношении: </vt:lpstr>
      <vt:lpstr>Источники информации об иностранной организации</vt:lpstr>
      <vt:lpstr>  Приказ Минфина России от 13.11.2007 N 108н (ред. от 02.11.2017) "Об утверждении Перечня государств и территорий, предоставляющих льготный налоговый режим налогообложения и (или) не предусматривающих раскрытия и предоставления информации при проведении финансовых операций   (офшорные зоны)".  На текущий момент в списке 40 стран, в том числе:  </vt:lpstr>
      <vt:lpstr>   ООО «ТД «Петелино»  Постановление суда от 04.08.2015 № 09АП-28112/2015. Рассмотрение дела завершено.   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Подлесных Мария Михайловна</dc:creator>
  <cp:lastModifiedBy>Шумова Анна Сергеевна</cp:lastModifiedBy>
  <cp:revision>1385</cp:revision>
  <cp:lastPrinted>2018-08-23T00:44:29Z</cp:lastPrinted>
  <dcterms:modified xsi:type="dcterms:W3CDTF">2018-08-27T23:20:57Z</dcterms:modified>
</cp:coreProperties>
</file>